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5"/>
  </p:notesMasterIdLst>
  <p:handoutMasterIdLst>
    <p:handoutMasterId r:id="rId136"/>
  </p:handoutMasterIdLst>
  <p:sldIdLst>
    <p:sldId id="256" r:id="rId3"/>
    <p:sldId id="257" r:id="rId4"/>
    <p:sldId id="324" r:id="rId5"/>
    <p:sldId id="258" r:id="rId6"/>
    <p:sldId id="259" r:id="rId7"/>
    <p:sldId id="306" r:id="rId8"/>
    <p:sldId id="307" r:id="rId9"/>
    <p:sldId id="291" r:id="rId10"/>
    <p:sldId id="292" r:id="rId11"/>
    <p:sldId id="296" r:id="rId12"/>
    <p:sldId id="297" r:id="rId13"/>
    <p:sldId id="293" r:id="rId14"/>
    <p:sldId id="294" r:id="rId15"/>
    <p:sldId id="298" r:id="rId16"/>
    <p:sldId id="300" r:id="rId17"/>
    <p:sldId id="302" r:id="rId18"/>
    <p:sldId id="301" r:id="rId19"/>
    <p:sldId id="303" r:id="rId20"/>
    <p:sldId id="304" r:id="rId21"/>
    <p:sldId id="305" r:id="rId22"/>
    <p:sldId id="260" r:id="rId23"/>
    <p:sldId id="261" r:id="rId24"/>
    <p:sldId id="262" r:id="rId25"/>
    <p:sldId id="263" r:id="rId26"/>
    <p:sldId id="264" r:id="rId27"/>
    <p:sldId id="265" r:id="rId28"/>
    <p:sldId id="288" r:id="rId29"/>
    <p:sldId id="266" r:id="rId30"/>
    <p:sldId id="289" r:id="rId31"/>
    <p:sldId id="267" r:id="rId32"/>
    <p:sldId id="290" r:id="rId33"/>
    <p:sldId id="268" r:id="rId34"/>
    <p:sldId id="269" r:id="rId35"/>
    <p:sldId id="270" r:id="rId36"/>
    <p:sldId id="271" r:id="rId37"/>
    <p:sldId id="272" r:id="rId38"/>
    <p:sldId id="273" r:id="rId39"/>
    <p:sldId id="274" r:id="rId40"/>
    <p:sldId id="275" r:id="rId41"/>
    <p:sldId id="276" r:id="rId42"/>
    <p:sldId id="277" r:id="rId43"/>
    <p:sldId id="278" r:id="rId44"/>
    <p:sldId id="279" r:id="rId45"/>
    <p:sldId id="280" r:id="rId46"/>
    <p:sldId id="281" r:id="rId47"/>
    <p:sldId id="282" r:id="rId48"/>
    <p:sldId id="283" r:id="rId49"/>
    <p:sldId id="284" r:id="rId50"/>
    <p:sldId id="285" r:id="rId51"/>
    <p:sldId id="286" r:id="rId52"/>
    <p:sldId id="287" r:id="rId53"/>
    <p:sldId id="367" r:id="rId54"/>
    <p:sldId id="368" r:id="rId55"/>
    <p:sldId id="369" r:id="rId56"/>
    <p:sldId id="398" r:id="rId57"/>
    <p:sldId id="370" r:id="rId58"/>
    <p:sldId id="382" r:id="rId59"/>
    <p:sldId id="383" r:id="rId60"/>
    <p:sldId id="384" r:id="rId61"/>
    <p:sldId id="385" r:id="rId62"/>
    <p:sldId id="386" r:id="rId63"/>
    <p:sldId id="387" r:id="rId64"/>
    <p:sldId id="390" r:id="rId65"/>
    <p:sldId id="392" r:id="rId66"/>
    <p:sldId id="393" r:id="rId67"/>
    <p:sldId id="394" r:id="rId68"/>
    <p:sldId id="326" r:id="rId69"/>
    <p:sldId id="327" r:id="rId70"/>
    <p:sldId id="310" r:id="rId71"/>
    <p:sldId id="311" r:id="rId72"/>
    <p:sldId id="323" r:id="rId73"/>
    <p:sldId id="313" r:id="rId74"/>
    <p:sldId id="314" r:id="rId75"/>
    <p:sldId id="315" r:id="rId76"/>
    <p:sldId id="317" r:id="rId77"/>
    <p:sldId id="318" r:id="rId78"/>
    <p:sldId id="321" r:id="rId79"/>
    <p:sldId id="322" r:id="rId80"/>
    <p:sldId id="409" r:id="rId81"/>
    <p:sldId id="410" r:id="rId82"/>
    <p:sldId id="411" r:id="rId83"/>
    <p:sldId id="412" r:id="rId84"/>
    <p:sldId id="413" r:id="rId85"/>
    <p:sldId id="414" r:id="rId86"/>
    <p:sldId id="415" r:id="rId87"/>
    <p:sldId id="416" r:id="rId88"/>
    <p:sldId id="417" r:id="rId89"/>
    <p:sldId id="418" r:id="rId90"/>
    <p:sldId id="419" r:id="rId91"/>
    <p:sldId id="420" r:id="rId92"/>
    <p:sldId id="421" r:id="rId93"/>
    <p:sldId id="422" r:id="rId94"/>
    <p:sldId id="423" r:id="rId95"/>
    <p:sldId id="424" r:id="rId96"/>
    <p:sldId id="425" r:id="rId97"/>
    <p:sldId id="426" r:id="rId98"/>
    <p:sldId id="427" r:id="rId99"/>
    <p:sldId id="428" r:id="rId100"/>
    <p:sldId id="429" r:id="rId101"/>
    <p:sldId id="430" r:id="rId102"/>
    <p:sldId id="431" r:id="rId103"/>
    <p:sldId id="432" r:id="rId104"/>
    <p:sldId id="433" r:id="rId105"/>
    <p:sldId id="434" r:id="rId106"/>
    <p:sldId id="435" r:id="rId107"/>
    <p:sldId id="436" r:id="rId108"/>
    <p:sldId id="437" r:id="rId109"/>
    <p:sldId id="438" r:id="rId110"/>
    <p:sldId id="439" r:id="rId111"/>
    <p:sldId id="440" r:id="rId112"/>
    <p:sldId id="441" r:id="rId113"/>
    <p:sldId id="442" r:id="rId114"/>
    <p:sldId id="443" r:id="rId115"/>
    <p:sldId id="444" r:id="rId116"/>
    <p:sldId id="445" r:id="rId117"/>
    <p:sldId id="446" r:id="rId118"/>
    <p:sldId id="447" r:id="rId119"/>
    <p:sldId id="399" r:id="rId120"/>
    <p:sldId id="400" r:id="rId121"/>
    <p:sldId id="403" r:id="rId122"/>
    <p:sldId id="404" r:id="rId123"/>
    <p:sldId id="405" r:id="rId124"/>
    <p:sldId id="408" r:id="rId125"/>
    <p:sldId id="406" r:id="rId126"/>
    <p:sldId id="407" r:id="rId127"/>
    <p:sldId id="449" r:id="rId128"/>
    <p:sldId id="402" r:id="rId129"/>
    <p:sldId id="401" r:id="rId130"/>
    <p:sldId id="448" r:id="rId131"/>
    <p:sldId id="450" r:id="rId132"/>
    <p:sldId id="366" r:id="rId133"/>
    <p:sldId id="320" r:id="rId13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216C"/>
    <a:srgbClr val="003471"/>
    <a:srgbClr val="103C69"/>
    <a:srgbClr val="134D8C"/>
    <a:srgbClr val="375F3D"/>
    <a:srgbClr val="54A329"/>
    <a:srgbClr val="37226D"/>
    <a:srgbClr val="A32954"/>
    <a:srgbClr val="2954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05" d="100"/>
          <a:sy n="105" d="100"/>
        </p:scale>
        <p:origin x="171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78" d="100"/>
          <a:sy n="78" d="100"/>
        </p:scale>
        <p:origin x="-336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notesMaster" Target="notesMasters/notesMaster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handoutMaster" Target="handoutMasters/handout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DB19729-7625-4C0B-80FC-1D01AEFD9396}" type="datetimeFigureOut">
              <a:rPr lang="en-US"/>
              <a:pPr>
                <a:defRPr/>
              </a:pPr>
              <a:t>4/9/2024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5509D16-B82A-4CE0-B3D5-7C35D43E2FC0}" type="slidenum">
              <a:rPr lang="en-US"/>
              <a:pPr>
                <a:defRPr/>
              </a:pPr>
              <a:t>‹#›</a:t>
            </a:fld>
            <a:endParaRPr lang="en-US"/>
          </a:p>
        </p:txBody>
      </p:sp>
    </p:spTree>
    <p:extLst>
      <p:ext uri="{BB962C8B-B14F-4D97-AF65-F5344CB8AC3E}">
        <p14:creationId xmlns:p14="http://schemas.microsoft.com/office/powerpoint/2010/main" val="227259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ACEFAF1-33F8-4A19-9D3D-621FF4A40427}" type="datetimeFigureOut">
              <a:rPr lang="en-US"/>
              <a:pPr>
                <a:defRPr/>
              </a:pPr>
              <a:t>4/9/2024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09DDE3-B375-419C-A3F5-5560D3752EA2}" type="slidenum">
              <a:rPr lang="en-US"/>
              <a:pPr>
                <a:defRPr/>
              </a:pPr>
              <a:t>‹#›</a:t>
            </a:fld>
            <a:endParaRPr lang="en-US"/>
          </a:p>
        </p:txBody>
      </p:sp>
    </p:spTree>
    <p:extLst>
      <p:ext uri="{BB962C8B-B14F-4D97-AF65-F5344CB8AC3E}">
        <p14:creationId xmlns:p14="http://schemas.microsoft.com/office/powerpoint/2010/main" val="2978607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0509DDE3-B375-419C-A3F5-5560D3752EA2}" type="slidenum">
              <a:rPr lang="en-US" smtClean="0"/>
              <a:pPr>
                <a:defRPr/>
              </a:pPr>
              <a:t>1</a:t>
            </a:fld>
            <a:endParaRPr lang="en-US"/>
          </a:p>
        </p:txBody>
      </p:sp>
    </p:spTree>
    <p:extLst>
      <p:ext uri="{BB962C8B-B14F-4D97-AF65-F5344CB8AC3E}">
        <p14:creationId xmlns:p14="http://schemas.microsoft.com/office/powerpoint/2010/main" val="92995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0509DDE3-B375-419C-A3F5-5560D3752EA2}" type="slidenum">
              <a:rPr lang="en-US" smtClean="0"/>
              <a:pPr>
                <a:defRPr/>
              </a:pPr>
              <a:t>52</a:t>
            </a:fld>
            <a:endParaRPr lang="en-US"/>
          </a:p>
        </p:txBody>
      </p:sp>
    </p:spTree>
    <p:extLst>
      <p:ext uri="{BB962C8B-B14F-4D97-AF65-F5344CB8AC3E}">
        <p14:creationId xmlns:p14="http://schemas.microsoft.com/office/powerpoint/2010/main" val="1320406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0509DDE3-B375-419C-A3F5-5560D3752EA2}" type="slidenum">
              <a:rPr lang="en-US" smtClean="0"/>
              <a:pPr>
                <a:defRPr/>
              </a:pPr>
              <a:t>79</a:t>
            </a:fld>
            <a:endParaRPr lang="en-US"/>
          </a:p>
        </p:txBody>
      </p:sp>
    </p:spTree>
    <p:extLst>
      <p:ext uri="{BB962C8B-B14F-4D97-AF65-F5344CB8AC3E}">
        <p14:creationId xmlns:p14="http://schemas.microsoft.com/office/powerpoint/2010/main" val="1163738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509DDE3-B375-419C-A3F5-5560D3752EA2}" type="slidenum">
              <a:rPr lang="en-US" smtClean="0"/>
              <a:pPr>
                <a:defRPr/>
              </a:pPr>
              <a:t>116</a:t>
            </a:fld>
            <a:endParaRPr lang="en-US"/>
          </a:p>
        </p:txBody>
      </p:sp>
    </p:spTree>
    <p:extLst>
      <p:ext uri="{BB962C8B-B14F-4D97-AF65-F5344CB8AC3E}">
        <p14:creationId xmlns:p14="http://schemas.microsoft.com/office/powerpoint/2010/main" val="1234195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0509DDE3-B375-419C-A3F5-5560D3752EA2}" type="slidenum">
              <a:rPr lang="en-US" smtClean="0"/>
              <a:pPr>
                <a:defRPr/>
              </a:pPr>
              <a:t>118</a:t>
            </a:fld>
            <a:endParaRPr lang="en-US" dirty="0"/>
          </a:p>
        </p:txBody>
      </p:sp>
    </p:spTree>
    <p:extLst>
      <p:ext uri="{BB962C8B-B14F-4D97-AF65-F5344CB8AC3E}">
        <p14:creationId xmlns:p14="http://schemas.microsoft.com/office/powerpoint/2010/main" val="4146728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a:off x="-36513" y="0"/>
            <a:ext cx="2051051" cy="6858000"/>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userDrawn="1"/>
        </p:nvCxnSpPr>
        <p:spPr>
          <a:xfrm>
            <a:off x="2181225" y="6165850"/>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181225" y="2060575"/>
            <a:ext cx="6638925"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2181629" y="2060848"/>
            <a:ext cx="6231526" cy="1470025"/>
          </a:xfrm>
        </p:spPr>
        <p:txBody>
          <a:bodyPr anchor="ctr">
            <a:normAutofit/>
          </a:bodyPr>
          <a:lstStyle>
            <a:lvl1pPr algn="l">
              <a:defRPr sz="4000">
                <a:solidFill>
                  <a:srgbClr val="003471"/>
                </a:solidFill>
              </a:defRPr>
            </a:lvl1pPr>
          </a:lstStyle>
          <a:p>
            <a:r>
              <a:rPr lang="en-US" dirty="0"/>
              <a:t>Click to edit title style</a:t>
            </a:r>
          </a:p>
        </p:txBody>
      </p:sp>
      <p:sp>
        <p:nvSpPr>
          <p:cNvPr id="3" name="Subtitle 2"/>
          <p:cNvSpPr>
            <a:spLocks noGrp="1"/>
          </p:cNvSpPr>
          <p:nvPr>
            <p:ph type="subTitle" idx="1" hasCustomPrompt="1"/>
          </p:nvPr>
        </p:nvSpPr>
        <p:spPr>
          <a:xfrm>
            <a:off x="2181629" y="3674889"/>
            <a:ext cx="5460453" cy="1201688"/>
          </a:xfrm>
        </p:spPr>
        <p:txBody>
          <a:bodyPr anchor="ctr">
            <a:normAutofit/>
          </a:bodyPr>
          <a:lstStyle>
            <a:lvl1pPr marL="0" indent="0" algn="l">
              <a:buNone/>
              <a:defRPr sz="2800">
                <a:solidFill>
                  <a:srgbClr val="0034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 style</a:t>
            </a:r>
          </a:p>
        </p:txBody>
      </p:sp>
      <p:pic>
        <p:nvPicPr>
          <p:cNvPr id="10" name="Picture 9" descr="Coat_of_Arms_of_Cyprus_svg.png"/>
          <p:cNvPicPr>
            <a:picLocks noChangeAspect="1"/>
          </p:cNvPicPr>
          <p:nvPr userDrawn="1"/>
        </p:nvPicPr>
        <p:blipFill>
          <a:blip r:embed="rId2" cstate="print"/>
          <a:stretch>
            <a:fillRect/>
          </a:stretch>
        </p:blipFill>
        <p:spPr>
          <a:xfrm>
            <a:off x="7564397" y="332656"/>
            <a:ext cx="1245510" cy="1260000"/>
          </a:xfrm>
          <a:prstGeom prst="rect">
            <a:avLst/>
          </a:prstGeom>
        </p:spPr>
      </p:pic>
      <p:sp>
        <p:nvSpPr>
          <p:cNvPr id="11" name="TextBox 10"/>
          <p:cNvSpPr txBox="1"/>
          <p:nvPr userDrawn="1"/>
        </p:nvSpPr>
        <p:spPr>
          <a:xfrm rot="16200000">
            <a:off x="-804202" y="3974908"/>
            <a:ext cx="3586431" cy="892552"/>
          </a:xfrm>
          <a:prstGeom prst="rect">
            <a:avLst/>
          </a:prstGeom>
          <a:noFill/>
        </p:spPr>
        <p:txBody>
          <a:bodyPr wrap="none" rtlCol="0">
            <a:spAutoFit/>
          </a:bodyPr>
          <a:lstStyle/>
          <a:p>
            <a:r>
              <a:rPr lang="el-GR" sz="2600" b="1" dirty="0">
                <a:solidFill>
                  <a:schemeClr val="bg1"/>
                </a:solidFill>
              </a:rPr>
              <a:t>ΓΕΝΙΚΟ</a:t>
            </a:r>
            <a:r>
              <a:rPr lang="el-GR" sz="2600" b="1" baseline="0" dirty="0">
                <a:solidFill>
                  <a:schemeClr val="bg1"/>
                </a:solidFill>
              </a:rPr>
              <a:t> ΛΟΓΙΣΤΗΡΙΟ </a:t>
            </a:r>
          </a:p>
          <a:p>
            <a:r>
              <a:rPr lang="el-GR" sz="2600" b="1" baseline="0" dirty="0">
                <a:solidFill>
                  <a:schemeClr val="bg1"/>
                </a:solidFill>
              </a:rPr>
              <a:t>ΤΗΣ ΔΗΜΟΚΡΑΤΙΑΣ</a:t>
            </a:r>
            <a:endParaRPr lang="en-US" sz="2600" b="1" dirty="0">
              <a:solidFill>
                <a:schemeClr val="bg1"/>
              </a:solidFill>
            </a:endParaRPr>
          </a:p>
        </p:txBody>
      </p:sp>
      <p:pic>
        <p:nvPicPr>
          <p:cNvPr id="13" name="Picture 12" descr="Picture3.jpg"/>
          <p:cNvPicPr>
            <a:picLocks noChangeAspect="1"/>
          </p:cNvPicPr>
          <p:nvPr userDrawn="1"/>
        </p:nvPicPr>
        <p:blipFill>
          <a:blip r:embed="rId3" cstate="print"/>
          <a:stretch>
            <a:fillRect/>
          </a:stretch>
        </p:blipFill>
        <p:spPr>
          <a:xfrm>
            <a:off x="251520" y="332656"/>
            <a:ext cx="1524000" cy="127406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6421928-FCDB-4716-8075-2789AE2D7A16}" type="datetime1">
              <a:rPr lang="el-GR" smtClean="0"/>
              <a:pPr>
                <a:defRPr/>
              </a:pPr>
              <a:t>9/4/2024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17672B-EA31-4689-8E65-8A22B97C8B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B114038-85CC-41B3-AB05-18AEC7E13E57}" type="datetime1">
              <a:rPr lang="el-GR" smtClean="0"/>
              <a:pPr>
                <a:defRPr/>
              </a:pPr>
              <a:t>9/4/2024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9F5FD8-399E-46B5-A2D7-8885D728014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2CAC27-659D-4870-A6AC-61FBB164CF84}"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7F9689-A3CE-4EE4-BB3B-84735936D27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7FC2A0-E56E-4883-9287-1862AE5A6C9A}"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A1F044-87AA-4F78-AE09-E75FDDEB451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2CD3075-620C-4431-B02B-75F00ED9572D}"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E826F4-E0D0-49AC-8F36-C9B981B978F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19CDEAB-8E02-4B5E-9142-2B3806C9C775}"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0AE3C7-F6E8-4E93-AE43-25FE1C9B5F7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C8475B3-6838-4B30-9936-02E0C8F4F2E7}"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258C61-8EAA-401E-A3EE-F37E92C29DD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E4D7B6A-0CD8-4430-9483-3484954586E2}" type="datetime1">
              <a:rPr lang="el-GR" smtClean="0"/>
              <a:pPr>
                <a:defRPr/>
              </a:pPr>
              <a:t>9/4/2024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AC5D79-A596-40DA-A181-930F1C6006E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95A4083-3642-4F3B-89B8-857E172ADA46}" type="datetime1">
              <a:rPr lang="el-GR" smtClean="0"/>
              <a:pPr>
                <a:defRPr/>
              </a:pPr>
              <a:t>9/4/2024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480862-BEFC-4285-841B-661FA28DD98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16BFF0-CC5B-4ADD-8A97-FEF37AC170C9}" type="datetime1">
              <a:rPr lang="el-GR" smtClean="0"/>
              <a:pPr>
                <a:defRPr/>
              </a:pPr>
              <a:t>9/4/2024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33FEE3-6185-4860-8186-342F9622BC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p:cNvCxnSpPr/>
          <p:nvPr userDrawn="1"/>
        </p:nvCxnSpPr>
        <p:spPr>
          <a:xfrm>
            <a:off x="468313"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p:txBody>
          <a:bodyPr>
            <a:normAutofit/>
          </a:bodyPr>
          <a:lstStyle>
            <a:lvl1pPr marL="342900" indent="-342900">
              <a:buSzPct val="70000"/>
              <a:buFont typeface="Wingdings" pitchFamily="2" charset="2"/>
              <a:buChar char="q"/>
              <a:defRPr sz="2800">
                <a:solidFill>
                  <a:srgbClr val="003471"/>
                </a:solidFill>
              </a:defRPr>
            </a:lvl1pPr>
            <a:lvl2pPr marL="742950" indent="-28575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7" name="Date Placeholder 3"/>
          <p:cNvSpPr>
            <a:spLocks noGrp="1"/>
          </p:cNvSpPr>
          <p:nvPr>
            <p:ph type="dt" sz="half" idx="10"/>
          </p:nvPr>
        </p:nvSpPr>
        <p:spPr/>
        <p:txBody>
          <a:bodyPr/>
          <a:lstStyle>
            <a:lvl1pPr>
              <a:defRPr>
                <a:solidFill>
                  <a:schemeClr val="bg1"/>
                </a:solidFill>
              </a:defRPr>
            </a:lvl1pPr>
          </a:lstStyle>
          <a:p>
            <a:pPr>
              <a:defRPr/>
            </a:pPr>
            <a:fld id="{3A3C9041-9926-47EC-A5AA-22F4F421C7A0}" type="datetime1">
              <a:rPr lang="el-GR" smtClean="0"/>
              <a:pPr>
                <a:defRPr/>
              </a:pPr>
              <a:t>9/4/2024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chemeClr val="bg1"/>
                </a:solidFill>
              </a:defRPr>
            </a:lvl1pPr>
          </a:lstStyle>
          <a:p>
            <a:pPr>
              <a:defRPr/>
            </a:pPr>
            <a:fld id="{D67012AE-8AF6-400A-895D-7B11A0C089D2}" type="slidenum">
              <a:rPr lang="en-US"/>
              <a:pPr>
                <a:defRPr/>
              </a:pPr>
              <a:t>‹#›</a:t>
            </a:fld>
            <a:endParaRPr lang="en-US"/>
          </a:p>
        </p:txBody>
      </p:sp>
      <p:pic>
        <p:nvPicPr>
          <p:cNvPr id="10" name="Picture 9"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0E4C0F-0BB6-4182-A616-C2F9906CBA11}" type="datetime1">
              <a:rPr lang="el-GR" smtClean="0"/>
              <a:pPr>
                <a:defRPr/>
              </a:pPr>
              <a:t>9/4/2024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5894584-C970-4ABF-9529-17EDCE6D6BC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229B5-45B5-4969-B52E-7435CC27A1D9}" type="datetime1">
              <a:rPr lang="el-GR" smtClean="0"/>
              <a:pPr>
                <a:defRPr/>
              </a:pPr>
              <a:t>9/4/2024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788C7F-9F64-4749-BEC0-4A9D1E204A5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3B94B4F-78AE-476C-A2C1-BFE3D4D69272}" type="datetime1">
              <a:rPr lang="el-GR" smtClean="0"/>
              <a:pPr>
                <a:defRPr/>
              </a:pPr>
              <a:t>9/4/2024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0DB6DE-E6B8-475C-B360-70E8CBB8F6B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C18F6A-E1E9-4E20-A111-1338A52EC6D5}"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1F4615-EDBA-4AC0-B6F1-C9155EE7F8F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2F9ECC-5A46-4883-80B4-E3D65C56D7F7}"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7524EE-15C5-48E4-BA35-CB20A8FA48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Rectangle 5"/>
          <p:cNvSpPr/>
          <p:nvPr userDrawn="1"/>
        </p:nvSpPr>
        <p:spPr>
          <a:xfrm>
            <a:off x="0" y="6237288"/>
            <a:ext cx="9144000" cy="620712"/>
          </a:xfrm>
          <a:prstGeom prst="rect">
            <a:avLst/>
          </a:prstGeom>
          <a:solidFill>
            <a:srgbClr val="003471"/>
          </a:solidFill>
          <a:ln>
            <a:solidFill>
              <a:srgbClr val="3621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p:cNvCxnSpPr/>
          <p:nvPr userDrawn="1"/>
        </p:nvCxnSpPr>
        <p:spPr>
          <a:xfrm>
            <a:off x="468313"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3124200" y="1600200"/>
            <a:ext cx="5562600" cy="4525963"/>
          </a:xfrm>
          <a:ln>
            <a:solidFill>
              <a:srgbClr val="003471"/>
            </a:solidFill>
          </a:ln>
        </p:spPr>
        <p:txBody>
          <a:bodyPr>
            <a:normAutofit/>
          </a:bodyPr>
          <a:lstStyle>
            <a:lvl1pPr marL="342900" indent="-342900">
              <a:buSzPct val="70000"/>
              <a:buFont typeface="Wingdings" pitchFamily="2" charset="2"/>
              <a:buChar char="q"/>
              <a:defRPr sz="2800">
                <a:solidFill>
                  <a:srgbClr val="003471"/>
                </a:solidFill>
              </a:defRPr>
            </a:lvl1pPr>
            <a:lvl2pPr marL="742950" indent="-285750">
              <a:buFont typeface="Wingdings" pitchFamily="2" charset="2"/>
              <a:buChar char="§"/>
              <a:defRPr sz="2400">
                <a:solidFill>
                  <a:srgbClr val="003471"/>
                </a:solidFill>
              </a:defRPr>
            </a:lvl2pPr>
            <a:lvl3pPr>
              <a:defRPr sz="2000">
                <a:solidFill>
                  <a:srgbClr val="003471"/>
                </a:solidFill>
              </a:defRPr>
            </a:lvl3pPr>
            <a:lvl4pPr>
              <a:defRPr sz="1800">
                <a:solidFill>
                  <a:srgbClr val="37226D"/>
                </a:solidFill>
              </a:defRPr>
            </a:lvl4pPr>
            <a:lvl5pPr>
              <a:defRPr sz="1800">
                <a:solidFill>
                  <a:srgbClr val="37226D"/>
                </a:solidFill>
              </a:defRPr>
            </a:lvl5pPr>
          </a:lstStyle>
          <a:p>
            <a:pPr lvl="0"/>
            <a:r>
              <a:rPr lang="en-US" dirty="0"/>
              <a:t>Click to edit text styles</a:t>
            </a:r>
          </a:p>
          <a:p>
            <a:pPr lvl="1"/>
            <a:r>
              <a:rPr lang="en-US" dirty="0"/>
              <a:t>Second level</a:t>
            </a:r>
          </a:p>
          <a:p>
            <a:pPr lvl="2"/>
            <a:r>
              <a:rPr lang="en-US" dirty="0"/>
              <a:t>Third level</a:t>
            </a:r>
          </a:p>
        </p:txBody>
      </p:sp>
      <p:sp>
        <p:nvSpPr>
          <p:cNvPr id="10" name="Content Placeholder 9"/>
          <p:cNvSpPr>
            <a:spLocks noGrp="1"/>
          </p:cNvSpPr>
          <p:nvPr>
            <p:ph sz="quarter" idx="13" hasCustomPrompt="1"/>
          </p:nvPr>
        </p:nvSpPr>
        <p:spPr>
          <a:xfrm>
            <a:off x="467544" y="1600200"/>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200" indent="0">
              <a:buFontTx/>
              <a:buNone/>
              <a:defRPr lang="en-US" sz="2400" smtClean="0">
                <a:solidFill>
                  <a:srgbClr val="37226D"/>
                </a:solidFill>
              </a:defRPr>
            </a:lvl2pPr>
            <a:lvl3pPr marL="914400"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11" name="Content Placeholder 9"/>
          <p:cNvSpPr>
            <a:spLocks noGrp="1"/>
          </p:cNvSpPr>
          <p:nvPr>
            <p:ph sz="quarter" idx="14" hasCustomPrompt="1"/>
          </p:nvPr>
        </p:nvSpPr>
        <p:spPr>
          <a:xfrm>
            <a:off x="467544" y="3937000"/>
            <a:ext cx="2555875" cy="2189163"/>
          </a:xfrm>
          <a:ln w="12700">
            <a:solidFill>
              <a:srgbClr val="003471"/>
            </a:solidFill>
          </a:ln>
        </p:spPr>
        <p:txBody>
          <a:bodyPr rtlCol="0">
            <a:normAutofit/>
          </a:bodyPr>
          <a:lstStyle>
            <a:lvl1pPr marL="0" indent="0">
              <a:buFontTx/>
              <a:buNone/>
              <a:defRPr lang="en-US" sz="2000" smtClean="0">
                <a:solidFill>
                  <a:srgbClr val="003471"/>
                </a:solidFill>
              </a:defRPr>
            </a:lvl1pPr>
            <a:lvl2pPr marL="457200" indent="0">
              <a:buFontTx/>
              <a:buNone/>
              <a:defRPr lang="en-US" sz="2400" smtClean="0">
                <a:solidFill>
                  <a:srgbClr val="37226D"/>
                </a:solidFill>
              </a:defRPr>
            </a:lvl2pPr>
            <a:lvl3pPr marL="914400" indent="0">
              <a:buNone/>
              <a:defRPr lang="en-US" sz="2000" smtClean="0">
                <a:solidFill>
                  <a:srgbClr val="37226D"/>
                </a:solidFill>
              </a:defRPr>
            </a:lvl3pPr>
            <a:lvl4pPr>
              <a:defRPr lang="en-US" sz="1800" smtClean="0">
                <a:solidFill>
                  <a:srgbClr val="37226D"/>
                </a:solidFill>
              </a:defRPr>
            </a:lvl4pPr>
            <a:lvl5pPr>
              <a:defRPr lang="en-US" sz="1800">
                <a:solidFill>
                  <a:srgbClr val="37226D"/>
                </a:solidFill>
              </a:defRPr>
            </a:lvl5pPr>
          </a:lstStyle>
          <a:p>
            <a:pPr lvl="0"/>
            <a:r>
              <a:rPr lang="en-US" dirty="0"/>
              <a:t>Click to edit text styles</a:t>
            </a:r>
          </a:p>
        </p:txBody>
      </p:sp>
      <p:sp>
        <p:nvSpPr>
          <p:cNvPr id="9" name="Date Placeholder 3"/>
          <p:cNvSpPr>
            <a:spLocks noGrp="1"/>
          </p:cNvSpPr>
          <p:nvPr>
            <p:ph type="dt" sz="half" idx="15"/>
          </p:nvPr>
        </p:nvSpPr>
        <p:spPr/>
        <p:txBody>
          <a:bodyPr/>
          <a:lstStyle>
            <a:lvl1pPr>
              <a:defRPr>
                <a:solidFill>
                  <a:schemeClr val="bg1"/>
                </a:solidFill>
              </a:defRPr>
            </a:lvl1pPr>
          </a:lstStyle>
          <a:p>
            <a:pPr>
              <a:defRPr/>
            </a:pPr>
            <a:fld id="{3D94AD80-3F37-4D80-B518-07A045DF7E27}" type="datetime1">
              <a:rPr lang="el-GR" smtClean="0"/>
              <a:pPr>
                <a:defRPr/>
              </a:pPr>
              <a:t>9/4/2024</a:t>
            </a:fld>
            <a:endParaRPr lang="en-US"/>
          </a:p>
        </p:txBody>
      </p:sp>
      <p:sp>
        <p:nvSpPr>
          <p:cNvPr id="12" name="Footer Placeholder 4"/>
          <p:cNvSpPr>
            <a:spLocks noGrp="1"/>
          </p:cNvSpPr>
          <p:nvPr>
            <p:ph type="ftr" sz="quarter" idx="16"/>
          </p:nvPr>
        </p:nvSpPr>
        <p:spPr/>
        <p:txBody>
          <a:bodyPr/>
          <a:lstStyle>
            <a:lvl1pPr>
              <a:defRPr/>
            </a:lvl1pPr>
          </a:lstStyle>
          <a:p>
            <a:pPr>
              <a:defRPr/>
            </a:pPr>
            <a:endParaRPr lang="en-US"/>
          </a:p>
        </p:txBody>
      </p:sp>
      <p:sp>
        <p:nvSpPr>
          <p:cNvPr id="13" name="Slide Number Placeholder 5"/>
          <p:cNvSpPr>
            <a:spLocks noGrp="1"/>
          </p:cNvSpPr>
          <p:nvPr>
            <p:ph type="sldNum" sz="quarter" idx="17"/>
          </p:nvPr>
        </p:nvSpPr>
        <p:spPr/>
        <p:txBody>
          <a:bodyPr/>
          <a:lstStyle>
            <a:lvl1pPr>
              <a:defRPr>
                <a:solidFill>
                  <a:schemeClr val="bg1"/>
                </a:solidFill>
              </a:defRPr>
            </a:lvl1pPr>
          </a:lstStyle>
          <a:p>
            <a:pPr>
              <a:defRPr/>
            </a:pPr>
            <a:fld id="{46FA910B-11C1-41C6-932E-82CAD4280331}" type="slidenum">
              <a:rPr lang="en-US"/>
              <a:pPr>
                <a:defRPr/>
              </a:pPr>
              <a:t>‹#›</a:t>
            </a:fld>
            <a:endParaRPr lang="en-US"/>
          </a:p>
        </p:txBody>
      </p:sp>
      <p:pic>
        <p:nvPicPr>
          <p:cNvPr id="14" name="Picture 13"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5" name="Rectangle 4"/>
          <p:cNvSpPr/>
          <p:nvPr userDrawn="1"/>
        </p:nvSpPr>
        <p:spPr>
          <a:xfrm>
            <a:off x="0" y="6237312"/>
            <a:ext cx="9144000" cy="620712"/>
          </a:xfrm>
          <a:prstGeom prst="rect">
            <a:avLst/>
          </a:prstGeom>
          <a:solidFill>
            <a:srgbClr val="003471"/>
          </a:solidFill>
          <a:ln>
            <a:solidFill>
              <a:srgbClr val="003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375F3D"/>
              </a:solidFill>
            </a:endParaRPr>
          </a:p>
        </p:txBody>
      </p:sp>
      <p:cxnSp>
        <p:nvCxnSpPr>
          <p:cNvPr id="6" name="Straight Connector 5"/>
          <p:cNvCxnSpPr/>
          <p:nvPr userDrawn="1"/>
        </p:nvCxnSpPr>
        <p:spPr>
          <a:xfrm>
            <a:off x="468313" y="1484313"/>
            <a:ext cx="8496300" cy="0"/>
          </a:xfrm>
          <a:prstGeom prst="line">
            <a:avLst/>
          </a:prstGeom>
          <a:ln w="28575">
            <a:solidFill>
              <a:srgbClr val="00347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274638"/>
            <a:ext cx="6993853" cy="1143000"/>
          </a:xfrm>
        </p:spPr>
        <p:txBody>
          <a:bodyPr anchor="b">
            <a:normAutofit/>
          </a:bodyPr>
          <a:lstStyle>
            <a:lvl1pPr algn="l">
              <a:defRPr sz="3200" baseline="0">
                <a:solidFill>
                  <a:srgbClr val="003471"/>
                </a:solidFill>
              </a:defRPr>
            </a:lvl1pPr>
          </a:lstStyle>
          <a:p>
            <a:r>
              <a:rPr lang="en-US" dirty="0"/>
              <a:t>Click to edit title style</a:t>
            </a:r>
          </a:p>
        </p:txBody>
      </p:sp>
      <p:sp>
        <p:nvSpPr>
          <p:cNvPr id="3" name="Content Placeholder 2"/>
          <p:cNvSpPr>
            <a:spLocks noGrp="1"/>
          </p:cNvSpPr>
          <p:nvPr>
            <p:ph idx="1" hasCustomPrompt="1"/>
          </p:nvPr>
        </p:nvSpPr>
        <p:spPr>
          <a:xfrm>
            <a:off x="457200" y="2348880"/>
            <a:ext cx="8229600" cy="3777283"/>
          </a:xfrm>
        </p:spPr>
        <p:txBody>
          <a:bodyPr>
            <a:normAutofit/>
          </a:bodyPr>
          <a:lstStyle>
            <a:lvl1pPr marL="0" indent="0">
              <a:buSzPct val="70000"/>
              <a:buFont typeface="Wingdings" pitchFamily="2" charset="2"/>
              <a:buNone/>
              <a:defRPr sz="2800">
                <a:solidFill>
                  <a:srgbClr val="003471"/>
                </a:solidFill>
              </a:defRPr>
            </a:lvl1pPr>
            <a:lvl2pPr marL="742950" indent="-285750">
              <a:buFont typeface="Wingdings" pitchFamily="2" charset="2"/>
              <a:buChar char="§"/>
              <a:defRPr sz="2400">
                <a:solidFill>
                  <a:srgbClr val="37226D"/>
                </a:solidFill>
              </a:defRPr>
            </a:lvl2pPr>
            <a:lvl3pPr>
              <a:defRPr sz="2000">
                <a:solidFill>
                  <a:srgbClr val="37226D"/>
                </a:solidFill>
              </a:defRPr>
            </a:lvl3pPr>
            <a:lvl4pPr>
              <a:defRPr sz="1800">
                <a:solidFill>
                  <a:srgbClr val="37226D"/>
                </a:solidFill>
              </a:defRPr>
            </a:lvl4pPr>
            <a:lvl5pPr>
              <a:defRPr sz="1800">
                <a:solidFill>
                  <a:srgbClr val="37226D"/>
                </a:solidFill>
              </a:defRPr>
            </a:lvl5pPr>
          </a:lstStyle>
          <a:p>
            <a:pPr lvl="0"/>
            <a:r>
              <a:rPr lang="en-US" dirty="0"/>
              <a:t>Click to </a:t>
            </a:r>
            <a:r>
              <a:rPr lang="en-US"/>
              <a:t>edit text </a:t>
            </a:r>
            <a:r>
              <a:rPr lang="en-US" dirty="0"/>
              <a:t>styles</a:t>
            </a:r>
          </a:p>
        </p:txBody>
      </p:sp>
      <p:sp>
        <p:nvSpPr>
          <p:cNvPr id="10" name="Text Placeholder 9"/>
          <p:cNvSpPr>
            <a:spLocks noGrp="1"/>
          </p:cNvSpPr>
          <p:nvPr>
            <p:ph type="body" sz="quarter" idx="13" hasCustomPrompt="1"/>
          </p:nvPr>
        </p:nvSpPr>
        <p:spPr>
          <a:xfrm>
            <a:off x="468313" y="1628775"/>
            <a:ext cx="8218487" cy="612093"/>
          </a:xfrm>
        </p:spPr>
        <p:txBody>
          <a:bodyPr>
            <a:normAutofit/>
          </a:bodyPr>
          <a:lstStyle>
            <a:lvl1pPr marL="0" indent="0">
              <a:buNone/>
              <a:defRPr sz="2800" baseline="0">
                <a:solidFill>
                  <a:srgbClr val="003471"/>
                </a:solidFill>
              </a:defRPr>
            </a:lvl1pPr>
          </a:lstStyle>
          <a:p>
            <a:pPr lvl="0"/>
            <a:r>
              <a:rPr lang="en-US" dirty="0"/>
              <a:t>Click to edit text styles</a:t>
            </a:r>
          </a:p>
        </p:txBody>
      </p:sp>
      <p:sp>
        <p:nvSpPr>
          <p:cNvPr id="8" name="Date Placeholder 3"/>
          <p:cNvSpPr>
            <a:spLocks noGrp="1"/>
          </p:cNvSpPr>
          <p:nvPr>
            <p:ph type="dt" sz="half" idx="14"/>
          </p:nvPr>
        </p:nvSpPr>
        <p:spPr/>
        <p:txBody>
          <a:bodyPr/>
          <a:lstStyle>
            <a:lvl1pPr>
              <a:defRPr>
                <a:solidFill>
                  <a:schemeClr val="bg1"/>
                </a:solidFill>
              </a:defRPr>
            </a:lvl1pPr>
          </a:lstStyle>
          <a:p>
            <a:pPr>
              <a:defRPr/>
            </a:pPr>
            <a:fld id="{D5EFACB3-C87B-4ACF-9415-1A3179D3D1D7}" type="datetime1">
              <a:rPr lang="el-GR" smtClean="0"/>
              <a:pPr>
                <a:defRPr/>
              </a:pPr>
              <a:t>9/4/2024</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1" name="Slide Number Placeholder 5"/>
          <p:cNvSpPr>
            <a:spLocks noGrp="1"/>
          </p:cNvSpPr>
          <p:nvPr>
            <p:ph type="sldNum" sz="quarter" idx="16"/>
          </p:nvPr>
        </p:nvSpPr>
        <p:spPr/>
        <p:txBody>
          <a:bodyPr/>
          <a:lstStyle>
            <a:lvl1pPr>
              <a:defRPr>
                <a:solidFill>
                  <a:schemeClr val="bg1"/>
                </a:solidFill>
              </a:defRPr>
            </a:lvl1pPr>
          </a:lstStyle>
          <a:p>
            <a:pPr>
              <a:defRPr/>
            </a:pPr>
            <a:fld id="{331B3A05-9A4C-48FD-B6E2-B2410DA62A4E}" type="slidenum">
              <a:rPr lang="en-US"/>
              <a:pPr>
                <a:defRPr/>
              </a:pPr>
              <a:t>‹#›</a:t>
            </a:fld>
            <a:endParaRPr lang="en-US"/>
          </a:p>
        </p:txBody>
      </p:sp>
      <p:pic>
        <p:nvPicPr>
          <p:cNvPr id="12" name="Picture 11" descr="LOGO_1.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451053" y="224784"/>
            <a:ext cx="1513435" cy="1260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D4496D9-67DB-4AB7-943F-9B8010267052}" type="datetime1">
              <a:rPr lang="el-GR" smtClean="0"/>
              <a:pPr>
                <a:defRPr/>
              </a:pPr>
              <a:t>9/4/2024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FA1BB3-FAE0-4396-9EB3-3617FAE743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E731EDC-84A9-435D-A8B3-365CA9521194}" type="datetime1">
              <a:rPr lang="el-GR" smtClean="0"/>
              <a:pPr>
                <a:defRPr/>
              </a:pPr>
              <a:t>9/4/2024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4BB071-4F42-49AC-BEE2-92B4DD22B8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4196853-0D07-46B8-B5C4-5476278A8AAD}" type="datetime1">
              <a:rPr lang="el-GR" smtClean="0"/>
              <a:pPr>
                <a:defRPr/>
              </a:pPr>
              <a:t>9/4/2024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CD2EE9-F11D-42ED-A733-E15882397C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53D8F7-AED4-4ED1-9573-5B567D98BB05}" type="datetime1">
              <a:rPr lang="el-GR" smtClean="0"/>
              <a:pPr>
                <a:defRPr/>
              </a:pPr>
              <a:t>9/4/2024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053323-3A3C-41A0-8990-1BD3C39227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59172B-8957-423D-99CB-67B769B7DA4E}" type="datetime1">
              <a:rPr lang="el-GR" smtClean="0"/>
              <a:pPr>
                <a:defRPr/>
              </a:pPr>
              <a:t>9/4/2024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C5C1C8-6571-42EC-92A7-C8A7F30452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lvl="0"/>
            <a:r>
              <a:rPr lang="en-US" dirty="0"/>
              <a:t>Click to edit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31A8A3-5175-407F-A78B-BD14BA12941D}" type="datetime1">
              <a:rPr lang="el-GR" smtClean="0"/>
              <a:pPr>
                <a:defRPr/>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A6E4C2D-07D9-40E5-95E1-0A4FC75966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Lst>
  <p:hf sldNum="0" hdr="0" ftr="0"/>
  <p:txStyles>
    <p:titleStyle>
      <a:lvl1pPr algn="l" rtl="0" eaLnBrk="1" fontAlgn="base" hangingPunct="1">
        <a:spcBef>
          <a:spcPct val="0"/>
        </a:spcBef>
        <a:spcAft>
          <a:spcPct val="0"/>
        </a:spcAft>
        <a:defRPr lang="en-US" sz="3200" kern="1200" baseline="0" dirty="0" smtClean="0">
          <a:solidFill>
            <a:srgbClr val="36216C"/>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1pPr>
      <a:lvl2pPr marL="742950" indent="-28575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2pPr>
      <a:lvl3pPr marL="1143000" indent="-22860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3pPr>
      <a:lvl4pPr marL="1600200" indent="-22860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4pPr>
      <a:lvl5pPr marL="2057400" indent="-228600" algn="l" rtl="0" eaLnBrk="1" fontAlgn="base" hangingPunct="1">
        <a:spcBef>
          <a:spcPct val="20000"/>
        </a:spcBef>
        <a:spcAft>
          <a:spcPct val="0"/>
        </a:spcAft>
        <a:buFont typeface="Arial" charset="0"/>
        <a:buChar char="»"/>
        <a:defRPr lang="en-US" sz="2800" kern="1200" dirty="0" smtClean="0">
          <a:solidFill>
            <a:srgbClr val="36216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E5B749F-9FDB-4DBF-9135-604E2CA98008}" type="datetime1">
              <a:rPr lang="el-GR" smtClean="0"/>
              <a:pPr>
                <a:defRPr/>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3C4221A-02A9-41C7-B600-900BBE5178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917;&#922;&#920;&#917;&#931;&#919;%20&#916;&#919;&#924;&#927;&#931;&#921;&#927;&#925;&#927;&#924;&#921;&#922;&#937;&#925;%20&#922;&#921;&#925;&#916;&#933;&#925;&#937;&#925;%20-%202021.pdf"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l-GR" dirty="0"/>
              <a:t/>
            </a:r>
            <a:br>
              <a:rPr lang="el-GR" dirty="0"/>
            </a:br>
            <a:r>
              <a:rPr lang="el-GR" dirty="0"/>
              <a:t/>
            </a:r>
            <a:br>
              <a:rPr lang="el-GR" dirty="0"/>
            </a:br>
            <a:r>
              <a:rPr lang="el-GR" dirty="0"/>
              <a:t/>
            </a:r>
            <a:br>
              <a:rPr lang="el-GR" dirty="0"/>
            </a:br>
            <a:r>
              <a:rPr lang="el-GR" dirty="0"/>
              <a:t>Εξέταση στις </a:t>
            </a:r>
            <a:r>
              <a:rPr lang="el-GR" dirty="0" smtClean="0"/>
              <a:t>Δημοσιονομικές </a:t>
            </a:r>
            <a:r>
              <a:rPr lang="el-GR" dirty="0"/>
              <a:t>και </a:t>
            </a:r>
            <a:r>
              <a:rPr lang="el-GR" dirty="0" smtClean="0"/>
              <a:t>Λογιστικές Οδηγίες</a:t>
            </a:r>
            <a:endParaRPr lang="el-GR" dirty="0"/>
          </a:p>
        </p:txBody>
      </p:sp>
      <p:sp>
        <p:nvSpPr>
          <p:cNvPr id="4" name="Date Placeholder 3"/>
          <p:cNvSpPr>
            <a:spLocks noGrp="1"/>
          </p:cNvSpPr>
          <p:nvPr>
            <p:ph type="dt" sz="half" idx="4294967295"/>
          </p:nvPr>
        </p:nvSpPr>
        <p:spPr>
          <a:xfrm>
            <a:off x="7010400" y="6356350"/>
            <a:ext cx="2133600" cy="365125"/>
          </a:xfrm>
        </p:spPr>
        <p:txBody>
          <a:bodyPr/>
          <a:lstStyle/>
          <a:p>
            <a:pPr>
              <a:defRPr/>
            </a:pPr>
            <a:r>
              <a:rPr lang="el-GR" dirty="0" smtClean="0"/>
              <a:t>Απρίλιος 2024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900" dirty="0"/>
              <a:t>Σύνταγμα (Μέρος </a:t>
            </a:r>
            <a:r>
              <a:rPr lang="en-GB" sz="2900" dirty="0"/>
              <a:t>XI – </a:t>
            </a:r>
            <a:r>
              <a:rPr lang="el-GR" sz="2900" dirty="0"/>
              <a:t>Δημοσιονομικές Διατάξεις) και περί Προϋπολογισμού Νόμος</a:t>
            </a:r>
            <a:endParaRPr lang="en-GB" dirty="0"/>
          </a:p>
        </p:txBody>
      </p:sp>
      <p:sp>
        <p:nvSpPr>
          <p:cNvPr id="3" name="Content Placeholder 2"/>
          <p:cNvSpPr>
            <a:spLocks noGrp="1"/>
          </p:cNvSpPr>
          <p:nvPr>
            <p:ph idx="1"/>
          </p:nvPr>
        </p:nvSpPr>
        <p:spPr/>
        <p:txBody>
          <a:bodyPr>
            <a:normAutofit/>
          </a:bodyPr>
          <a:lstStyle/>
          <a:p>
            <a:r>
              <a:rPr lang="el-GR" altLang="en-US" sz="3200" dirty="0">
                <a:solidFill>
                  <a:srgbClr val="36216C"/>
                </a:solidFill>
              </a:rPr>
              <a:t>Το Πάγιο Ταμείο της Δημοκρατίας:</a:t>
            </a:r>
          </a:p>
          <a:p>
            <a:pPr>
              <a:buNone/>
            </a:pPr>
            <a:endParaRPr lang="el-GR" altLang="en-US" sz="3200" u="sng" dirty="0">
              <a:solidFill>
                <a:srgbClr val="36216C"/>
              </a:solidFill>
            </a:endParaRPr>
          </a:p>
          <a:p>
            <a:pPr>
              <a:buNone/>
            </a:pPr>
            <a:r>
              <a:rPr lang="el-GR" altLang="en-US" sz="3200" u="sng" dirty="0">
                <a:solidFill>
                  <a:srgbClr val="36216C"/>
                </a:solidFill>
              </a:rPr>
              <a:t>Ο Λογαριασμός της Δημοκρατίας:</a:t>
            </a:r>
          </a:p>
          <a:p>
            <a:pPr lvl="1"/>
            <a:r>
              <a:rPr lang="el-GR" altLang="en-US" sz="3000" dirty="0">
                <a:solidFill>
                  <a:srgbClr val="36216C"/>
                </a:solidFill>
              </a:rPr>
              <a:t>στον οποίο κατατίθενται όλα τα έσοδα της Κυβέρνησης και</a:t>
            </a:r>
          </a:p>
          <a:p>
            <a:pPr lvl="1"/>
            <a:r>
              <a:rPr lang="el-GR" altLang="en-US" sz="3000" dirty="0">
                <a:solidFill>
                  <a:srgbClr val="36216C"/>
                </a:solidFill>
              </a:rPr>
              <a:t>από τον οποίο διενεργούνται όλες οι δαπάνες της Κυβέρνησης σύμφωνα με το Σύνταγμα</a:t>
            </a:r>
            <a:endParaRPr lang="en-GB"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5631991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l-GR" sz="3500"/>
              <a:t>Εκεί όπου η νομοθεσία επιτρέπει τη μη διεξαγωγή ανταγωνιστικής διαδικασίας, </a:t>
            </a:r>
          </a:p>
          <a:p>
            <a:pPr lvl="1" algn="just"/>
            <a:r>
              <a:rPr lang="el-GR" sz="3000"/>
              <a:t>οι τιμές είναι λογικές και δικαιολογημένες σύμφωνα με τις τρέχουσες τιμές αγοράς ή διατιμήσεις, </a:t>
            </a:r>
          </a:p>
          <a:p>
            <a:pPr lvl="1" algn="just"/>
            <a:r>
              <a:rPr lang="el-GR" sz="3000"/>
              <a:t>δεν υπερβαίνουν τις τιμές ανάλογων προμηθειών που είναι δυνατόν να εξασφαλιστούν από το Σύστημα των Κεντρικών Αγορών και δεν διατίθενται από τις Υπηρεσίες  Κρατικών Αγορών και Προμηθειών (όπου εφαρμόζεται) ενώ, παράλληλα, δεν είναι πιο χαμηλής ποιότητας από αυτές.</a:t>
            </a:r>
          </a:p>
          <a:p>
            <a:endParaRPr lang="el-GR"/>
          </a:p>
        </p:txBody>
      </p:sp>
      <p:sp>
        <p:nvSpPr>
          <p:cNvPr id="4" name="Date Placeholder 3"/>
          <p:cNvSpPr>
            <a:spLocks noGrp="1"/>
          </p:cNvSpPr>
          <p:nvPr>
            <p:ph type="dt" sz="half" idx="10"/>
          </p:nvPr>
        </p:nvSpPr>
        <p:spPr/>
        <p:txBody>
          <a:bodyPr/>
          <a:lstStyle/>
          <a:p>
            <a:pPr>
              <a:defRPr/>
            </a:pPr>
            <a:fld id="{CCA49504-377F-4585-9E5C-C2951C91CBC4}"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100</a:t>
            </a:fld>
            <a:endParaRPr lang="en-US"/>
          </a:p>
        </p:txBody>
      </p:sp>
      <p:sp>
        <p:nvSpPr>
          <p:cNvPr id="7" name="Title 1">
            <a:extLst>
              <a:ext uri="{FF2B5EF4-FFF2-40B4-BE49-F238E27FC236}">
                <a16:creationId xmlns:a16="http://schemas.microsoft.com/office/drawing/2014/main" id="{592B8991-EE7E-CBD9-76D5-918EF50DE65C}"/>
              </a:ext>
            </a:extLst>
          </p:cNvPr>
          <p:cNvSpPr txBox="1">
            <a:spLocks/>
          </p:cNvSpPr>
          <p:nvPr/>
        </p:nvSpPr>
        <p:spPr bwMode="auto">
          <a:xfrm>
            <a:off x="429802" y="230117"/>
            <a:ext cx="699385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0000" lnSpcReduction="200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
            </a:r>
            <a:br>
              <a:rPr lang="el-GR" sz="2900" b="1">
                <a:effectLst>
                  <a:outerShdw blurRad="38100" dist="38100" dir="2700000" algn="tl">
                    <a:srgbClr val="000000">
                      <a:alpha val="43137"/>
                    </a:srgbClr>
                  </a:outerShdw>
                </a:effectLst>
              </a:rPr>
            </a:br>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06539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l-GR"/>
          </a:p>
          <a:p>
            <a:pPr algn="just"/>
            <a:r>
              <a:rPr lang="el-GR" sz="3200"/>
              <a:t>Η δαπάνη είναι στο πλαίσιο των πιστώσεων που χειρίζεται.</a:t>
            </a:r>
          </a:p>
          <a:p>
            <a:pPr algn="just"/>
            <a:r>
              <a:rPr lang="el-GR" sz="3200"/>
              <a:t>Έχει εξασφαλιστεί δέσμευση, εκεί όπου απαιτείται.</a:t>
            </a:r>
          </a:p>
          <a:p>
            <a:pPr algn="just"/>
            <a:r>
              <a:rPr lang="el-GR" sz="3200"/>
              <a:t> Στο τιμολόγιο/παραστατικό πληρωμής σημειώνεται και ο κώδικας του Άρθρου, σε όποιο χώρο αυτό είναι εφικτό, στο Μέρος Α της διπλής σφραγίδας</a:t>
            </a:r>
          </a:p>
          <a:p>
            <a:pPr marL="0" indent="0">
              <a:buNone/>
            </a:pPr>
            <a:endParaRPr lang="el-GR"/>
          </a:p>
        </p:txBody>
      </p:sp>
      <p:sp>
        <p:nvSpPr>
          <p:cNvPr id="4" name="Date Placeholder 3"/>
          <p:cNvSpPr>
            <a:spLocks noGrp="1"/>
          </p:cNvSpPr>
          <p:nvPr>
            <p:ph type="dt" sz="half" idx="10"/>
          </p:nvPr>
        </p:nvSpPr>
        <p:spPr/>
        <p:txBody>
          <a:bodyPr/>
          <a:lstStyle/>
          <a:p>
            <a:pPr>
              <a:defRPr/>
            </a:pPr>
            <a:fld id="{1FAF5093-B0A4-4CF6-86F1-A1978FDFBD7B}"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101</a:t>
            </a:fld>
            <a:endParaRPr lang="en-US"/>
          </a:p>
        </p:txBody>
      </p:sp>
      <p:sp>
        <p:nvSpPr>
          <p:cNvPr id="7" name="Title 1">
            <a:extLst>
              <a:ext uri="{FF2B5EF4-FFF2-40B4-BE49-F238E27FC236}">
                <a16:creationId xmlns:a16="http://schemas.microsoft.com/office/drawing/2014/main" id="{F24CCD6A-8C7F-4A05-0A2B-B64FAB5964E9}"/>
              </a:ext>
            </a:extLst>
          </p:cNvPr>
          <p:cNvSpPr txBox="1">
            <a:spLocks/>
          </p:cNvSpPr>
          <p:nvPr/>
        </p:nvSpPr>
        <p:spPr bwMode="auto">
          <a:xfrm>
            <a:off x="481173" y="178746"/>
            <a:ext cx="699385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75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85639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sz="3200"/>
              <a:t>Δεν υπάρχει θέμα διπλής πληρωμής για τον ίδιο σκοπό</a:t>
            </a:r>
          </a:p>
          <a:p>
            <a:pPr algn="just"/>
            <a:r>
              <a:rPr lang="el-GR" sz="3200"/>
              <a:t>Σε περίπτωση σύμβασης, πριν την διενέργεια πληρωμής, διασφαλίζεται ότι εκπληρώνονται όλοι οι όροι του συμβολαίου. </a:t>
            </a:r>
          </a:p>
          <a:p>
            <a:pPr algn="just"/>
            <a:r>
              <a:rPr lang="el-GR" sz="3200"/>
              <a:t>Σε περίπτωση που στο Συμβόλαιο προβλέπεται η επιβολή ρήτρας καθυστέρησης και υπάρχει καθυστέρηση, τότε η ρήτρα επιβάλλεται, υπολογίζεται και δίνονται οδηγίες στη σύσταση πληρωμής του τιμολογίου για την αφαίρεσή της</a:t>
            </a:r>
          </a:p>
          <a:p>
            <a:endParaRPr lang="en-US" sz="3200"/>
          </a:p>
        </p:txBody>
      </p:sp>
      <p:sp>
        <p:nvSpPr>
          <p:cNvPr id="4" name="Date Placeholder 3"/>
          <p:cNvSpPr>
            <a:spLocks noGrp="1"/>
          </p:cNvSpPr>
          <p:nvPr>
            <p:ph type="dt" sz="half" idx="10"/>
          </p:nvPr>
        </p:nvSpPr>
        <p:spPr/>
        <p:txBody>
          <a:bodyPr/>
          <a:lstStyle/>
          <a:p>
            <a:pPr>
              <a:defRPr/>
            </a:pPr>
            <a:fld id="{FF831977-BC4E-43CD-9F90-C04A116A812C}"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102</a:t>
            </a:fld>
            <a:endParaRPr lang="en-US"/>
          </a:p>
        </p:txBody>
      </p:sp>
      <p:sp>
        <p:nvSpPr>
          <p:cNvPr id="7" name="Title 1">
            <a:extLst>
              <a:ext uri="{FF2B5EF4-FFF2-40B4-BE49-F238E27FC236}">
                <a16:creationId xmlns:a16="http://schemas.microsoft.com/office/drawing/2014/main" id="{008217DE-D878-0541-A000-B0CD6D357EFF}"/>
              </a:ext>
            </a:extLst>
          </p:cNvPr>
          <p:cNvSpPr txBox="1">
            <a:spLocks/>
          </p:cNvSpPr>
          <p:nvPr/>
        </p:nvSpPr>
        <p:spPr bwMode="auto">
          <a:xfrm>
            <a:off x="481173" y="170185"/>
            <a:ext cx="6993853" cy="1151561"/>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75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23013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el-GR" sz="3200"/>
              <a:t>Στην περίπτωση που βεβαιωθεί ότι τα πιο πάνω τηρούνται</a:t>
            </a:r>
            <a:r>
              <a:rPr lang="en-US" sz="3200"/>
              <a:t>:</a:t>
            </a:r>
            <a:endParaRPr lang="el-GR" sz="3200"/>
          </a:p>
          <a:p>
            <a:pPr algn="just"/>
            <a:r>
              <a:rPr lang="el-GR" sz="3200"/>
              <a:t>Υπογράφει στο Μέρος Α της διπλής σφραγίδας και </a:t>
            </a:r>
          </a:p>
          <a:p>
            <a:pPr algn="just"/>
            <a:r>
              <a:rPr lang="el-GR" sz="3200"/>
              <a:t>Αποστέλλει το τιμολόγιο/παραστατικό στον Ελέγχοντα Λειτουργό για εξουσιοδότηση της δαπάνης, ή στο χρήστη εγγραφής του τιμολογίου/παραστατικού ανάλογα με τη διαδικασία που καθόρισε ο Ελέγχων Λειτουργός</a:t>
            </a:r>
          </a:p>
          <a:p>
            <a:pPr marL="0" indent="0">
              <a:buNone/>
            </a:pPr>
            <a:endParaRPr lang="en-US"/>
          </a:p>
        </p:txBody>
      </p:sp>
      <p:sp>
        <p:nvSpPr>
          <p:cNvPr id="4" name="Date Placeholder 3"/>
          <p:cNvSpPr>
            <a:spLocks noGrp="1"/>
          </p:cNvSpPr>
          <p:nvPr>
            <p:ph type="dt" sz="half" idx="10"/>
          </p:nvPr>
        </p:nvSpPr>
        <p:spPr/>
        <p:txBody>
          <a:bodyPr/>
          <a:lstStyle/>
          <a:p>
            <a:pPr>
              <a:defRPr/>
            </a:pPr>
            <a:fld id="{EB98BB85-F719-4347-BE3F-BF33F165EAB7}"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103</a:t>
            </a:fld>
            <a:endParaRPr lang="en-US"/>
          </a:p>
        </p:txBody>
      </p:sp>
      <p:sp>
        <p:nvSpPr>
          <p:cNvPr id="13" name="Title 1">
            <a:extLst>
              <a:ext uri="{FF2B5EF4-FFF2-40B4-BE49-F238E27FC236}">
                <a16:creationId xmlns:a16="http://schemas.microsoft.com/office/drawing/2014/main" id="{2AD16AB2-08CE-7B27-BF16-01E3BA37734A}"/>
              </a:ext>
            </a:extLst>
          </p:cNvPr>
          <p:cNvSpPr txBox="1">
            <a:spLocks/>
          </p:cNvSpPr>
          <p:nvPr/>
        </p:nvSpPr>
        <p:spPr bwMode="auto">
          <a:xfrm>
            <a:off x="481173" y="178746"/>
            <a:ext cx="699385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75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419057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l-GR"/>
          </a:p>
          <a:p>
            <a:pPr algn="just"/>
            <a:r>
              <a:rPr lang="el-GR" sz="3200"/>
              <a:t>Σε περίπτωση που το τιμολόγιο/παραστατικό πληρωμής, για οποιοδήποτε λόγο δεν είναι αποδεκτό, θα πρέπει να επιστρέφεται άμεσα στον εκδότη του, με συνοδευτική επιστολή στην οποία να αναφέρονται οι λόγοι της μη αποδοχής του</a:t>
            </a:r>
          </a:p>
          <a:p>
            <a:endParaRPr lang="en-US"/>
          </a:p>
        </p:txBody>
      </p:sp>
      <p:sp>
        <p:nvSpPr>
          <p:cNvPr id="4" name="Date Placeholder 3"/>
          <p:cNvSpPr>
            <a:spLocks noGrp="1"/>
          </p:cNvSpPr>
          <p:nvPr>
            <p:ph type="dt" sz="half" idx="10"/>
          </p:nvPr>
        </p:nvSpPr>
        <p:spPr/>
        <p:txBody>
          <a:bodyPr/>
          <a:lstStyle/>
          <a:p>
            <a:pPr>
              <a:defRPr/>
            </a:pPr>
            <a:fld id="{3080D489-D6B3-4040-991B-A045140CFFBB}"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104</a:t>
            </a:fld>
            <a:endParaRPr lang="en-US"/>
          </a:p>
        </p:txBody>
      </p:sp>
      <p:sp>
        <p:nvSpPr>
          <p:cNvPr id="7" name="Title 1">
            <a:extLst>
              <a:ext uri="{FF2B5EF4-FFF2-40B4-BE49-F238E27FC236}">
                <a16:creationId xmlns:a16="http://schemas.microsoft.com/office/drawing/2014/main" id="{9C09DFE0-5221-7CC3-9BE3-8AC3254BB3F4}"/>
              </a:ext>
            </a:extLst>
          </p:cNvPr>
          <p:cNvSpPr txBox="1">
            <a:spLocks/>
          </p:cNvSpPr>
          <p:nvPr/>
        </p:nvSpPr>
        <p:spPr bwMode="auto">
          <a:xfrm>
            <a:off x="481173" y="178746"/>
            <a:ext cx="699385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75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288768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l-GR" sz="3200" b="1" u="sng"/>
              <a:t>Εξουσιοδότηση Δαπάνης από Ελέγχοντα Λειτουργό</a:t>
            </a:r>
          </a:p>
          <a:p>
            <a:endParaRPr lang="el-GR" sz="3200"/>
          </a:p>
          <a:p>
            <a:pPr marL="0" indent="0" algn="just">
              <a:buNone/>
            </a:pPr>
            <a:r>
              <a:rPr lang="el-GR" sz="3200"/>
              <a:t>Ο Ελέγχων Λειτουργός, αποφασίζει έγκριση, ή απόρριψη της πληρωμής, ενεργώντας με βάση την παράγραφο 3 του Μέρους Γ (Ι) της Εγκυκλίου του </a:t>
            </a:r>
            <a:r>
              <a:rPr lang="el-GR" sz="3200" err="1"/>
              <a:t>ΓΛτΔ</a:t>
            </a:r>
            <a:r>
              <a:rPr lang="el-GR" sz="3200"/>
              <a:t> με </a:t>
            </a:r>
            <a:r>
              <a:rPr lang="el-GR" sz="3200" err="1"/>
              <a:t>αρ</a:t>
            </a:r>
            <a:r>
              <a:rPr lang="el-GR" sz="3200"/>
              <a:t>. 1</a:t>
            </a:r>
            <a:endParaRPr lang="el-GR" sz="3200">
              <a:cs typeface="Calibri"/>
            </a:endParaRPr>
          </a:p>
          <a:p>
            <a:endParaRPr lang="en-US"/>
          </a:p>
        </p:txBody>
      </p:sp>
      <p:sp>
        <p:nvSpPr>
          <p:cNvPr id="4" name="Date Placeholder 3"/>
          <p:cNvSpPr>
            <a:spLocks noGrp="1"/>
          </p:cNvSpPr>
          <p:nvPr>
            <p:ph type="dt" sz="half" idx="10"/>
          </p:nvPr>
        </p:nvSpPr>
        <p:spPr/>
        <p:txBody>
          <a:bodyPr/>
          <a:lstStyle/>
          <a:p>
            <a:pPr>
              <a:defRPr/>
            </a:pPr>
            <a:fld id="{8DBCFE76-1FD2-4290-91D4-69C230AFE03A}"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105</a:t>
            </a:fld>
            <a:endParaRPr lang="en-US"/>
          </a:p>
        </p:txBody>
      </p:sp>
      <p:sp>
        <p:nvSpPr>
          <p:cNvPr id="7" name="Title 1">
            <a:extLst>
              <a:ext uri="{FF2B5EF4-FFF2-40B4-BE49-F238E27FC236}">
                <a16:creationId xmlns:a16="http://schemas.microsoft.com/office/drawing/2014/main" id="{FDF16572-7D7C-3446-639B-E8D8ED08CD5F}"/>
              </a:ext>
            </a:extLst>
          </p:cNvPr>
          <p:cNvSpPr txBox="1">
            <a:spLocks/>
          </p:cNvSpPr>
          <p:nvPr/>
        </p:nvSpPr>
        <p:spPr bwMode="auto">
          <a:xfrm>
            <a:off x="481173" y="178746"/>
            <a:ext cx="699385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75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5232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cs typeface="Calibri"/>
              </a:rPr>
              <a:t>Διαδικασίες Ελέγχου από το Λογιστήριο</a:t>
            </a:r>
          </a:p>
        </p:txBody>
      </p:sp>
      <p:sp>
        <p:nvSpPr>
          <p:cNvPr id="3" name="Content Placeholder 2"/>
          <p:cNvSpPr>
            <a:spLocks noGrp="1"/>
          </p:cNvSpPr>
          <p:nvPr>
            <p:ph idx="1"/>
          </p:nvPr>
        </p:nvSpPr>
        <p:spPr/>
        <p:txBody>
          <a:bodyPr>
            <a:normAutofit/>
          </a:bodyPr>
          <a:lstStyle/>
          <a:p>
            <a:pPr marL="0" indent="0">
              <a:buNone/>
            </a:pPr>
            <a:r>
              <a:rPr lang="el-GR" sz="3200" b="1" u="sng"/>
              <a:t>Αρμόδιος Χρήστης Εγγραφής Λογιστηρίου</a:t>
            </a:r>
          </a:p>
          <a:p>
            <a:pPr algn="just"/>
            <a:r>
              <a:rPr lang="el-GR" sz="3200"/>
              <a:t>Παραλαμβάνει το τιμολόγιο/παραστατικό πληρωμής από τον Αρμόδιο Λειτουργό ή από το Λειτουργό που εξουσιοδοτεί την πληρωμή</a:t>
            </a:r>
            <a:endParaRPr lang="en-US" sz="3200"/>
          </a:p>
          <a:p>
            <a:pPr algn="just"/>
            <a:r>
              <a:rPr lang="el-GR" sz="3200"/>
              <a:t>Το σφραγίζει με την ημερομηνία παραλαβής του στην ΔΧΔ και</a:t>
            </a:r>
            <a:endParaRPr lang="en-US" sz="3200"/>
          </a:p>
          <a:p>
            <a:pPr algn="just"/>
            <a:r>
              <a:rPr lang="el-GR" sz="3200"/>
              <a:t>Διενεργεί τους ενδεδειγμένους ελέγχους πριν την καταχώρηση του.</a:t>
            </a:r>
          </a:p>
          <a:p>
            <a:endParaRPr lang="el-GR"/>
          </a:p>
          <a:p>
            <a:endParaRPr lang="el-GR"/>
          </a:p>
          <a:p>
            <a:endParaRPr lang="en-US"/>
          </a:p>
        </p:txBody>
      </p:sp>
      <p:sp>
        <p:nvSpPr>
          <p:cNvPr id="4" name="Date Placeholder 3"/>
          <p:cNvSpPr>
            <a:spLocks noGrp="1"/>
          </p:cNvSpPr>
          <p:nvPr>
            <p:ph type="dt" sz="half" idx="10"/>
          </p:nvPr>
        </p:nvSpPr>
        <p:spPr/>
        <p:txBody>
          <a:bodyPr/>
          <a:lstStyle/>
          <a:p>
            <a:pPr>
              <a:defRPr/>
            </a:pPr>
            <a:fld id="{045AA9E7-E676-4D60-906A-42AC8F84C0FF}"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106</a:t>
            </a:fld>
            <a:endParaRPr lang="en-US"/>
          </a:p>
        </p:txBody>
      </p:sp>
    </p:spTree>
    <p:extLst>
      <p:ext uri="{BB962C8B-B14F-4D97-AF65-F5344CB8AC3E}">
        <p14:creationId xmlns:p14="http://schemas.microsoft.com/office/powerpoint/2010/main" val="230907263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το Λογιστήριο</a:t>
            </a:r>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el-GR"/>
              <a:t> </a:t>
            </a:r>
            <a:r>
              <a:rPr lang="el-GR" sz="3200"/>
              <a:t>Ελέγχει ότι:-</a:t>
            </a:r>
          </a:p>
          <a:p>
            <a:pPr algn="just"/>
            <a:r>
              <a:rPr lang="el-GR" sz="3200"/>
              <a:t>Σε περίπτωση τιμολογίου, είναι νόμιμο φορολογικό τιμολόγιο</a:t>
            </a:r>
          </a:p>
          <a:p>
            <a:pPr algn="just"/>
            <a:r>
              <a:rPr lang="el-GR" sz="3200"/>
              <a:t>Οι αριθμητικές πράξεις, ο συντελεστής και ο υπολογισμός του Φ.Π.Α., όπου ισχύει, είναι ορθά</a:t>
            </a:r>
          </a:p>
          <a:p>
            <a:pPr algn="just"/>
            <a:r>
              <a:rPr lang="el-GR" sz="3200"/>
              <a:t>Το νομικό/φυσικό πρόσωπο που αναγράφεται, είναι ο πραγματικός δικαιούχος</a:t>
            </a:r>
          </a:p>
          <a:p>
            <a:pPr algn="just"/>
            <a:r>
              <a:rPr lang="el-GR" sz="3200"/>
              <a:t>Επισυνάπτονται όλα τα αναγκαία έγγραφα και δικαιολογητικά</a:t>
            </a:r>
            <a:endParaRPr lang="en-US" sz="3200"/>
          </a:p>
          <a:p>
            <a:pPr algn="just"/>
            <a:endParaRPr lang="el-GR" sz="3200"/>
          </a:p>
          <a:p>
            <a:endParaRPr lang="en-US"/>
          </a:p>
        </p:txBody>
      </p:sp>
      <p:sp>
        <p:nvSpPr>
          <p:cNvPr id="4" name="Date Placeholder 3"/>
          <p:cNvSpPr>
            <a:spLocks noGrp="1"/>
          </p:cNvSpPr>
          <p:nvPr>
            <p:ph type="dt" sz="half" idx="10"/>
          </p:nvPr>
        </p:nvSpPr>
        <p:spPr/>
        <p:txBody>
          <a:bodyPr/>
          <a:lstStyle/>
          <a:p>
            <a:pPr>
              <a:defRPr/>
            </a:pPr>
            <a:fld id="{4E416EBB-CF5B-4D96-84C8-F427562DB509}"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107</a:t>
            </a:fld>
            <a:endParaRPr lang="en-US"/>
          </a:p>
        </p:txBody>
      </p:sp>
    </p:spTree>
    <p:extLst>
      <p:ext uri="{BB962C8B-B14F-4D97-AF65-F5344CB8AC3E}">
        <p14:creationId xmlns:p14="http://schemas.microsoft.com/office/powerpoint/2010/main" val="260634387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το Λογιστήριο</a:t>
            </a:r>
            <a:endParaRPr lang="en-US"/>
          </a:p>
        </p:txBody>
      </p:sp>
      <p:sp>
        <p:nvSpPr>
          <p:cNvPr id="3" name="Content Placeholder 2"/>
          <p:cNvSpPr>
            <a:spLocks noGrp="1"/>
          </p:cNvSpPr>
          <p:nvPr>
            <p:ph idx="1"/>
          </p:nvPr>
        </p:nvSpPr>
        <p:spPr/>
        <p:txBody>
          <a:bodyPr>
            <a:normAutofit/>
          </a:bodyPr>
          <a:lstStyle/>
          <a:p>
            <a:pPr algn="just"/>
            <a:r>
              <a:rPr lang="el-GR" sz="3200"/>
              <a:t>Σε περίπτωση σύμβασης, ακολουθήθηκαν οι νενομισμένες διαδικασίες για τις Δημόσιες Συμβάσεις, ανάλογα με τα όρια που αφορούν το ύψος δαπανών τα οποία καθορίζονται στο σχετικό ρυθμιστικό πλαίσιο</a:t>
            </a:r>
            <a:endParaRPr lang="en-US"/>
          </a:p>
          <a:p>
            <a:pPr algn="just"/>
            <a:r>
              <a:rPr lang="el-GR" sz="2900">
                <a:cs typeface="Calibri"/>
              </a:rPr>
              <a:t>Έχουν εξασφαλιστεί οι αναγκαίες εγκρίσεις εκεί όπου απαιτείται (π.χ. εγκρίσεις Υπουργείου Οικονομικών, ΚΕΑΑ, ΤΕΑΑ)</a:t>
            </a:r>
            <a:endParaRPr lang="el-GR" sz="3200">
              <a:cs typeface="Calibri"/>
            </a:endParaRPr>
          </a:p>
          <a:p>
            <a:endParaRPr lang="en-US">
              <a:cs typeface="Calibri"/>
            </a:endParaRPr>
          </a:p>
        </p:txBody>
      </p:sp>
      <p:sp>
        <p:nvSpPr>
          <p:cNvPr id="4" name="Date Placeholder 3"/>
          <p:cNvSpPr>
            <a:spLocks noGrp="1"/>
          </p:cNvSpPr>
          <p:nvPr>
            <p:ph type="dt" sz="half" idx="10"/>
          </p:nvPr>
        </p:nvSpPr>
        <p:spPr/>
        <p:txBody>
          <a:bodyPr/>
          <a:lstStyle/>
          <a:p>
            <a:pPr>
              <a:defRPr/>
            </a:pPr>
            <a:fld id="{861ABB86-30E4-44F6-BD55-98D0B097E0ED}"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108</a:t>
            </a:fld>
            <a:endParaRPr lang="en-US"/>
          </a:p>
        </p:txBody>
      </p:sp>
    </p:spTree>
    <p:extLst>
      <p:ext uri="{BB962C8B-B14F-4D97-AF65-F5344CB8AC3E}">
        <p14:creationId xmlns:p14="http://schemas.microsoft.com/office/powerpoint/2010/main" val="39469319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το Λογιστήριο</a:t>
            </a:r>
            <a:endParaRPr lang="en-US"/>
          </a:p>
        </p:txBody>
      </p:sp>
      <p:sp>
        <p:nvSpPr>
          <p:cNvPr id="3" name="Content Placeholder 2"/>
          <p:cNvSpPr>
            <a:spLocks noGrp="1"/>
          </p:cNvSpPr>
          <p:nvPr>
            <p:ph idx="1"/>
          </p:nvPr>
        </p:nvSpPr>
        <p:spPr/>
        <p:txBody>
          <a:bodyPr>
            <a:normAutofit lnSpcReduction="10000"/>
          </a:bodyPr>
          <a:lstStyle/>
          <a:p>
            <a:pPr algn="just"/>
            <a:r>
              <a:rPr lang="el-GR" sz="2900"/>
              <a:t>Οι τιμές είναι σύμφωνες με το Συμβόλαιο ή τη Συμφωνία Πλαίσιο, όπου υπάρχει</a:t>
            </a:r>
            <a:endParaRPr lang="en-US"/>
          </a:p>
          <a:p>
            <a:pPr algn="just"/>
            <a:r>
              <a:rPr lang="el-GR" sz="2900"/>
              <a:t>Υπάρχουν οι αναγκαίες πιστώσεις</a:t>
            </a:r>
          </a:p>
          <a:p>
            <a:pPr algn="just"/>
            <a:r>
              <a:rPr lang="el-GR" sz="2900"/>
              <a:t>Στις περιπτώσεις κατανομής του Άρθρου, η δαπάνη γίνεται με βάση πιστώσεις που έχουν παραχωρηθεί, σύμφωνα με τις πρόνοιες του Προϋπολογισμού και με βάση την αρμοδιότητα διαχείρισης του σχετικού άρθρου από τον Αρμόδιο Λειτουργό ή/και τον εκπρόσωπο του </a:t>
            </a:r>
            <a:r>
              <a:rPr lang="el-GR" sz="2900" err="1"/>
              <a:t>Ελέγχοντα</a:t>
            </a:r>
            <a:r>
              <a:rPr lang="el-GR" sz="2900"/>
              <a:t> Λειτουργού όπου εφαρμόζεται</a:t>
            </a:r>
            <a:endParaRPr lang="en-US" sz="2900"/>
          </a:p>
        </p:txBody>
      </p:sp>
      <p:sp>
        <p:nvSpPr>
          <p:cNvPr id="4" name="Date Placeholder 3"/>
          <p:cNvSpPr>
            <a:spLocks noGrp="1"/>
          </p:cNvSpPr>
          <p:nvPr>
            <p:ph type="dt" sz="half" idx="10"/>
          </p:nvPr>
        </p:nvSpPr>
        <p:spPr/>
        <p:txBody>
          <a:bodyPr/>
          <a:lstStyle/>
          <a:p>
            <a:pPr>
              <a:defRPr/>
            </a:pPr>
            <a:fld id="{4446211F-F969-4D3D-AE7F-78572F0D10C8}"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109</a:t>
            </a:fld>
            <a:endParaRPr lang="en-US"/>
          </a:p>
        </p:txBody>
      </p:sp>
    </p:spTree>
    <p:extLst>
      <p:ext uri="{BB962C8B-B14F-4D97-AF65-F5344CB8AC3E}">
        <p14:creationId xmlns:p14="http://schemas.microsoft.com/office/powerpoint/2010/main" val="2785995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Σύνταγμα (Μέρος </a:t>
            </a:r>
            <a:r>
              <a:rPr lang="en-GB" dirty="0"/>
              <a:t>XI – </a:t>
            </a:r>
            <a:r>
              <a:rPr lang="el-GR" dirty="0"/>
              <a:t>Δημοσιονομικές Διατάξεις) και περί Προϋπολογισμού Νόμος</a:t>
            </a:r>
            <a:endParaRPr lang="en-GB" dirty="0"/>
          </a:p>
        </p:txBody>
      </p:sp>
      <p:sp>
        <p:nvSpPr>
          <p:cNvPr id="3" name="Content Placeholder 2"/>
          <p:cNvSpPr>
            <a:spLocks noGrp="1"/>
          </p:cNvSpPr>
          <p:nvPr>
            <p:ph idx="1"/>
          </p:nvPr>
        </p:nvSpPr>
        <p:spPr/>
        <p:txBody>
          <a:bodyPr>
            <a:normAutofit/>
          </a:bodyPr>
          <a:lstStyle/>
          <a:p>
            <a:r>
              <a:rPr lang="el-GR" altLang="en-US" sz="2400" dirty="0">
                <a:solidFill>
                  <a:srgbClr val="36216C"/>
                </a:solidFill>
              </a:rPr>
              <a:t>Δαπάνες που πληρώνονται </a:t>
            </a:r>
            <a:r>
              <a:rPr lang="el-GR" altLang="en-US" sz="2400" u="sng" dirty="0">
                <a:solidFill>
                  <a:srgbClr val="36216C"/>
                </a:solidFill>
              </a:rPr>
              <a:t>απευθείας,</a:t>
            </a:r>
            <a:r>
              <a:rPr lang="el-GR" altLang="en-US" sz="2400" dirty="0">
                <a:solidFill>
                  <a:srgbClr val="36216C"/>
                </a:solidFill>
              </a:rPr>
              <a:t> δηλαδή χωρίς να είναι αναγκαία η έγκριση Προϋπολογισμού</a:t>
            </a:r>
            <a:r>
              <a:rPr lang="en-GB" altLang="en-US" sz="2400" dirty="0">
                <a:solidFill>
                  <a:srgbClr val="36216C"/>
                </a:solidFill>
              </a:rPr>
              <a:t>:</a:t>
            </a:r>
            <a:endParaRPr lang="el-GR" altLang="en-US" sz="2400" dirty="0">
              <a:solidFill>
                <a:srgbClr val="36216C"/>
              </a:solidFill>
            </a:endParaRPr>
          </a:p>
          <a:p>
            <a:pPr lvl="1">
              <a:buFontTx/>
              <a:buAutoNum type="arabicPeriod"/>
            </a:pPr>
            <a:r>
              <a:rPr lang="el-GR" altLang="en-US" dirty="0">
                <a:solidFill>
                  <a:srgbClr val="36216C"/>
                </a:solidFill>
              </a:rPr>
              <a:t>Συντάξεις και φιλοδωρήματα</a:t>
            </a:r>
          </a:p>
          <a:p>
            <a:pPr lvl="1">
              <a:buFontTx/>
              <a:buAutoNum type="arabicPeriod"/>
            </a:pPr>
            <a:r>
              <a:rPr lang="el-GR" altLang="en-US" dirty="0">
                <a:solidFill>
                  <a:srgbClr val="36216C"/>
                </a:solidFill>
              </a:rPr>
              <a:t>Χορηγίες (αντιμισθία) Προέδρου και Αντιπροέδρου της Δημοκρατίας</a:t>
            </a:r>
          </a:p>
          <a:p>
            <a:pPr lvl="1">
              <a:buFontTx/>
              <a:buAutoNum type="arabicPeriod"/>
            </a:pPr>
            <a:r>
              <a:rPr lang="el-GR" altLang="en-US" dirty="0">
                <a:solidFill>
                  <a:srgbClr val="36216C"/>
                </a:solidFill>
              </a:rPr>
              <a:t>Αντιμισθία Δικαστών Ανωτάτου Δικαστηρίου, Γενικού και Βοηθού Γενικού Εισαγγελέα, ΕΔΥ, Γενικού και Βοηθού Ελεγκτή.</a:t>
            </a:r>
          </a:p>
          <a:p>
            <a:pPr lvl="1">
              <a:buFontTx/>
              <a:buAutoNum type="arabicPeriod"/>
            </a:pPr>
            <a:r>
              <a:rPr lang="el-GR" altLang="en-US" dirty="0">
                <a:solidFill>
                  <a:srgbClr val="36216C"/>
                </a:solidFill>
              </a:rPr>
              <a:t>Οφειλές για χρέη</a:t>
            </a:r>
          </a:p>
          <a:p>
            <a:pPr lvl="1">
              <a:buFontTx/>
              <a:buAutoNum type="arabicPeriod"/>
            </a:pPr>
            <a:r>
              <a:rPr lang="el-GR" altLang="en-US" dirty="0">
                <a:solidFill>
                  <a:srgbClr val="36216C"/>
                </a:solidFill>
              </a:rPr>
              <a:t>Ποσά που οφείλονται κατόπιν δικαστικής απόφασης </a:t>
            </a:r>
            <a:endParaRPr lang="en-GB" altLang="en-US" dirty="0">
              <a:solidFill>
                <a:srgbClr val="36216C"/>
              </a:solidFill>
            </a:endParaRPr>
          </a:p>
          <a:p>
            <a:endParaRPr lang="en-GB"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17948126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το Λογιστήριο</a:t>
            </a:r>
            <a:endParaRPr lang="el-GR">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just"/>
            <a:r>
              <a:rPr lang="el-GR" sz="3600"/>
              <a:t>Αναγράφεται στο τιμολόγιο/παραστατικό πληρωμής ο αριθμός καταχώρησης των περιουσιακών στοιχείων στο σχετικό Μητρώο (Μητρώο Περιουσιακών Στοιχείων, Μηχανημάτων κλπ.) </a:t>
            </a:r>
          </a:p>
          <a:p>
            <a:pPr marL="0" indent="0" algn="just">
              <a:buNone/>
            </a:pPr>
            <a:endParaRPr lang="el-GR" sz="3600"/>
          </a:p>
          <a:p>
            <a:pPr marL="0" indent="0" algn="just">
              <a:buNone/>
            </a:pPr>
            <a:r>
              <a:rPr lang="el-GR" sz="3600"/>
              <a:t>Στην περίπτωση πληρωμής λογαριασμών δαπανών     κοινής ωφελείας (π.χ. ρεύματος και νερού) καταχωρείται η πληρωμή στο σχετικό Μητρώο. </a:t>
            </a:r>
          </a:p>
          <a:p>
            <a:pPr marL="0" indent="0" algn="just">
              <a:buNone/>
            </a:pPr>
            <a:r>
              <a:rPr lang="el-GR" sz="3600"/>
              <a:t>Σε περίπτωση πληρωμής ενοικίου η πληρωμή καταχωρείται στο Μητρώο πληρωτέων ενοικίων (Έντυπο Γ.Λ.83).</a:t>
            </a:r>
            <a:endParaRPr lang="en-US"/>
          </a:p>
        </p:txBody>
      </p:sp>
      <p:sp>
        <p:nvSpPr>
          <p:cNvPr id="4" name="Date Placeholder 3"/>
          <p:cNvSpPr>
            <a:spLocks noGrp="1"/>
          </p:cNvSpPr>
          <p:nvPr>
            <p:ph type="dt" sz="half" idx="10"/>
          </p:nvPr>
        </p:nvSpPr>
        <p:spPr/>
        <p:txBody>
          <a:bodyPr/>
          <a:lstStyle/>
          <a:p>
            <a:pPr>
              <a:defRPr/>
            </a:pPr>
            <a:fld id="{C01126C9-EAE1-4FA6-A7BB-31551E11D50A}"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110</a:t>
            </a:fld>
            <a:endParaRPr lang="en-US"/>
          </a:p>
        </p:txBody>
      </p:sp>
    </p:spTree>
    <p:extLst>
      <p:ext uri="{BB962C8B-B14F-4D97-AF65-F5344CB8AC3E}">
        <p14:creationId xmlns:p14="http://schemas.microsoft.com/office/powerpoint/2010/main" val="180517809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το Λογιστήριο</a:t>
            </a:r>
            <a:endParaRPr lang="el-GR">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lgn="just"/>
            <a:r>
              <a:rPr lang="el-GR" sz="3000"/>
              <a:t>Δεν έχει γίνει καμιά άλλη πληρωμή για το ίδιο τιμολόγιο ή χορηγία</a:t>
            </a:r>
          </a:p>
          <a:p>
            <a:pPr algn="just"/>
            <a:r>
              <a:rPr lang="el-GR" sz="3000"/>
              <a:t>Δεν υφίσταται θέμα συμψηφισμού της πληρωμής με ποσά οφειλόμενα από το δικαιούχο πληρωμής προς το Δημόσιο, ή αν υφίσταται τέτοιο θέμα, εφαρμόζονται οι οδηγίες του </a:t>
            </a:r>
            <a:r>
              <a:rPr lang="el-GR" sz="3000" err="1"/>
              <a:t>ΓΛτΔ</a:t>
            </a:r>
            <a:endParaRPr lang="el-GR" sz="3000"/>
          </a:p>
          <a:p>
            <a:pPr algn="just"/>
            <a:r>
              <a:rPr lang="el-GR" sz="3000"/>
              <a:t>Αν υπάρχει στο σύστημα οποιαδήποτε προηγούμενη δέσμευση για τη δαπάνη π.χ. ενδοκυβερνητική παραγγελία, έχει μειώσει ανάλογα τη δέσμευση με το ποσό της δαπάνης</a:t>
            </a:r>
          </a:p>
          <a:p>
            <a:pPr algn="just"/>
            <a:endParaRPr lang="el-GR" sz="3000"/>
          </a:p>
          <a:p>
            <a:pPr algn="just"/>
            <a:endParaRPr lang="el-GR" sz="3000"/>
          </a:p>
          <a:p>
            <a:endParaRPr lang="en-US"/>
          </a:p>
        </p:txBody>
      </p:sp>
      <p:sp>
        <p:nvSpPr>
          <p:cNvPr id="4" name="Date Placeholder 3"/>
          <p:cNvSpPr>
            <a:spLocks noGrp="1"/>
          </p:cNvSpPr>
          <p:nvPr>
            <p:ph type="dt" sz="half" idx="10"/>
          </p:nvPr>
        </p:nvSpPr>
        <p:spPr/>
        <p:txBody>
          <a:bodyPr/>
          <a:lstStyle/>
          <a:p>
            <a:pPr>
              <a:defRPr/>
            </a:pPr>
            <a:fld id="{B6206E96-D5E0-4BCC-B10D-A432BB96E7A8}"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111</a:t>
            </a:fld>
            <a:endParaRPr lang="en-US"/>
          </a:p>
        </p:txBody>
      </p:sp>
    </p:spTree>
    <p:extLst>
      <p:ext uri="{BB962C8B-B14F-4D97-AF65-F5344CB8AC3E}">
        <p14:creationId xmlns:p14="http://schemas.microsoft.com/office/powerpoint/2010/main" val="30971209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το Λογιστήριο</a:t>
            </a:r>
            <a:endParaRPr lang="en-US"/>
          </a:p>
        </p:txBody>
      </p:sp>
      <p:sp>
        <p:nvSpPr>
          <p:cNvPr id="3" name="Content Placeholder 2"/>
          <p:cNvSpPr>
            <a:spLocks noGrp="1"/>
          </p:cNvSpPr>
          <p:nvPr>
            <p:ph idx="1"/>
          </p:nvPr>
        </p:nvSpPr>
        <p:spPr>
          <a:xfrm>
            <a:off x="457200" y="1556792"/>
            <a:ext cx="8229600" cy="4569371"/>
          </a:xfrm>
        </p:spPr>
        <p:txBody>
          <a:bodyPr>
            <a:noAutofit/>
          </a:bodyPr>
          <a:lstStyle/>
          <a:p>
            <a:pPr algn="just"/>
            <a:r>
              <a:rPr lang="el-GR" sz="2700"/>
              <a:t>Μετά τους πιο πάνω ελέγχους η δαπάνη καταχωρείται στο σύστημα (FIMAS), τυπώνεται το ‟Δελτίο Πληρωμής – Πρόχειρο” </a:t>
            </a:r>
          </a:p>
          <a:p>
            <a:pPr algn="just"/>
            <a:endParaRPr lang="el-GR" sz="2700"/>
          </a:p>
          <a:p>
            <a:pPr algn="just"/>
            <a:r>
              <a:rPr lang="el-GR" sz="2700"/>
              <a:t>Επισυνάπτεται σε αυτό το εγκριμένο από τον Ελέγχοντα Λειτουργό, ή τον κατάλληλα εξουσιοδοτημένο εκπρόσωπό του, τιμολόγιο/παραστατικό πληρωμής.</a:t>
            </a:r>
          </a:p>
        </p:txBody>
      </p:sp>
      <p:sp>
        <p:nvSpPr>
          <p:cNvPr id="4" name="Date Placeholder 3"/>
          <p:cNvSpPr>
            <a:spLocks noGrp="1"/>
          </p:cNvSpPr>
          <p:nvPr>
            <p:ph type="dt" sz="half" idx="10"/>
          </p:nvPr>
        </p:nvSpPr>
        <p:spPr/>
        <p:txBody>
          <a:bodyPr/>
          <a:lstStyle/>
          <a:p>
            <a:pPr>
              <a:defRPr/>
            </a:pPr>
            <a:fld id="{00CA04BA-FCD2-4AF8-85F4-A6A52B21237B}"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112</a:t>
            </a:fld>
            <a:endParaRPr lang="en-US"/>
          </a:p>
        </p:txBody>
      </p:sp>
    </p:spTree>
    <p:extLst>
      <p:ext uri="{BB962C8B-B14F-4D97-AF65-F5344CB8AC3E}">
        <p14:creationId xmlns:p14="http://schemas.microsoft.com/office/powerpoint/2010/main" val="34935950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cs typeface="Calibri"/>
              </a:rPr>
              <a:t>Διαδικασίες Ελέγχου από τη ΔΧΔ</a:t>
            </a:r>
          </a:p>
        </p:txBody>
      </p:sp>
      <p:sp>
        <p:nvSpPr>
          <p:cNvPr id="3" name="Content Placeholder 2"/>
          <p:cNvSpPr>
            <a:spLocks noGrp="1"/>
          </p:cNvSpPr>
          <p:nvPr>
            <p:ph idx="1"/>
          </p:nvPr>
        </p:nvSpPr>
        <p:spPr/>
        <p:txBody>
          <a:bodyPr>
            <a:normAutofit fontScale="92500" lnSpcReduction="10000"/>
          </a:bodyPr>
          <a:lstStyle/>
          <a:p>
            <a:pPr marL="0" indent="0">
              <a:buNone/>
            </a:pPr>
            <a:r>
              <a:rPr lang="el-GR" sz="3300" b="1" u="sng" dirty="0"/>
              <a:t>Χρήστης Οριστικοποίησης  - Λογιστικός Λειτουργός – Εκπρόσωπος Γενικού Λογιστή της Δημοκρατίας</a:t>
            </a:r>
          </a:p>
          <a:p>
            <a:pPr marL="0" indent="0" algn="just">
              <a:buNone/>
            </a:pPr>
            <a:r>
              <a:rPr lang="el-GR" sz="3300" dirty="0"/>
              <a:t>Προβαίνει σε λογιστικό έλεγχο πριν την οριστικοποίηση της πληρωμής. </a:t>
            </a:r>
          </a:p>
          <a:p>
            <a:pPr marL="0" indent="0" algn="just">
              <a:buNone/>
            </a:pPr>
            <a:r>
              <a:rPr lang="el-GR" sz="3300" dirty="0"/>
              <a:t>Συγκεκριμένα :</a:t>
            </a:r>
          </a:p>
          <a:p>
            <a:pPr algn="just"/>
            <a:r>
              <a:rPr lang="el-GR" sz="3300" dirty="0"/>
              <a:t>Βεβαιώνεται για την ορθότητα των λογιστικών πράξεων των λογαριασμών χρέωσης και πίστωσης στο ‟Δελτίο Πληρωμής – Πρόχειρο”</a:t>
            </a:r>
          </a:p>
          <a:p>
            <a:pPr algn="just"/>
            <a:endParaRPr lang="el-GR" sz="3300" dirty="0"/>
          </a:p>
          <a:p>
            <a:endParaRPr lang="en-US" dirty="0"/>
          </a:p>
        </p:txBody>
      </p:sp>
      <p:sp>
        <p:nvSpPr>
          <p:cNvPr id="4" name="Date Placeholder 3"/>
          <p:cNvSpPr>
            <a:spLocks noGrp="1"/>
          </p:cNvSpPr>
          <p:nvPr>
            <p:ph type="dt" sz="half" idx="10"/>
          </p:nvPr>
        </p:nvSpPr>
        <p:spPr/>
        <p:txBody>
          <a:bodyPr/>
          <a:lstStyle/>
          <a:p>
            <a:pPr>
              <a:defRPr/>
            </a:pPr>
            <a:fld id="{A34AC0C9-DB40-4234-89E6-3B889C843458}"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113</a:t>
            </a:fld>
            <a:endParaRPr lang="en-US"/>
          </a:p>
        </p:txBody>
      </p:sp>
    </p:spTree>
    <p:extLst>
      <p:ext uri="{BB962C8B-B14F-4D97-AF65-F5344CB8AC3E}">
        <p14:creationId xmlns:p14="http://schemas.microsoft.com/office/powerpoint/2010/main" val="109051361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τη ΔΧΔ</a:t>
            </a:r>
            <a:endParaRPr lang="en-US"/>
          </a:p>
        </p:txBody>
      </p:sp>
      <p:sp>
        <p:nvSpPr>
          <p:cNvPr id="3" name="Content Placeholder 2"/>
          <p:cNvSpPr>
            <a:spLocks noGrp="1"/>
          </p:cNvSpPr>
          <p:nvPr>
            <p:ph idx="1"/>
          </p:nvPr>
        </p:nvSpPr>
        <p:spPr/>
        <p:txBody>
          <a:bodyPr/>
          <a:lstStyle/>
          <a:p>
            <a:pPr algn="just"/>
            <a:r>
              <a:rPr lang="el-GR" sz="3200"/>
              <a:t>Βεβαιώνεται ότι, ο χρήστης εγγραφής έχει εκτελέσει κατά τρόπο ικανοποιητικό τις υποχρεώσεις που  αναφέρονται στην Εγκύκλιο του </a:t>
            </a:r>
            <a:r>
              <a:rPr lang="el-GR" sz="3200" err="1"/>
              <a:t>ΓΛτΔ</a:t>
            </a:r>
            <a:r>
              <a:rPr lang="el-GR" sz="3200"/>
              <a:t> με </a:t>
            </a:r>
            <a:r>
              <a:rPr lang="el-GR" sz="3200" err="1"/>
              <a:t>αρ</a:t>
            </a:r>
            <a:r>
              <a:rPr lang="el-GR" sz="3200"/>
              <a:t>. 1</a:t>
            </a:r>
          </a:p>
          <a:p>
            <a:pPr algn="just"/>
            <a:r>
              <a:rPr lang="el-GR" sz="3200"/>
              <a:t>Ελέγχει ότι, η δαπάνη συνοδεύεται με όλα τα αναγκαία υποστηρικτικά έγγραφα, ώστε να ικανοποιηθεί για την ορθότητα και νομιμότητα της πληρωμής</a:t>
            </a:r>
          </a:p>
          <a:p>
            <a:endParaRPr lang="en-US"/>
          </a:p>
        </p:txBody>
      </p:sp>
      <p:sp>
        <p:nvSpPr>
          <p:cNvPr id="4" name="Date Placeholder 3"/>
          <p:cNvSpPr>
            <a:spLocks noGrp="1"/>
          </p:cNvSpPr>
          <p:nvPr>
            <p:ph type="dt" sz="half" idx="10"/>
          </p:nvPr>
        </p:nvSpPr>
        <p:spPr/>
        <p:txBody>
          <a:bodyPr/>
          <a:lstStyle/>
          <a:p>
            <a:pPr>
              <a:defRPr/>
            </a:pPr>
            <a:fld id="{51273B5B-47C0-4DB6-974B-D784D578EE0C}"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114</a:t>
            </a:fld>
            <a:endParaRPr lang="en-US"/>
          </a:p>
        </p:txBody>
      </p:sp>
    </p:spTree>
    <p:extLst>
      <p:ext uri="{BB962C8B-B14F-4D97-AF65-F5344CB8AC3E}">
        <p14:creationId xmlns:p14="http://schemas.microsoft.com/office/powerpoint/2010/main" val="18998307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Διαδικασίες Ελέγχου από τη ΔΧΔ</a:t>
            </a:r>
            <a:endParaRPr lang="en-US"/>
          </a:p>
        </p:txBody>
      </p:sp>
      <p:sp>
        <p:nvSpPr>
          <p:cNvPr id="3" name="Content Placeholder 2"/>
          <p:cNvSpPr>
            <a:spLocks noGrp="1"/>
          </p:cNvSpPr>
          <p:nvPr>
            <p:ph idx="1"/>
          </p:nvPr>
        </p:nvSpPr>
        <p:spPr/>
        <p:txBody>
          <a:bodyPr>
            <a:normAutofit fontScale="70000" lnSpcReduction="20000"/>
          </a:bodyPr>
          <a:lstStyle/>
          <a:p>
            <a:pPr algn="just"/>
            <a:r>
              <a:rPr lang="el-GR" sz="3200"/>
              <a:t>Εφόσον όλα τα πιο πάνω είναι ορθά, με βάση τις ισχύουσες οδηγίες στο λογιστικό σύστημα FIMAS, οριστικοποιεί την πληρωμή και εκτυπώνει το ‟Δελτίο Πληρωμής – Οριστικό”</a:t>
            </a:r>
          </a:p>
          <a:p>
            <a:pPr algn="just"/>
            <a:endParaRPr lang="el-GR" sz="3200">
              <a:cs typeface="Calibri"/>
            </a:endParaRPr>
          </a:p>
          <a:p>
            <a:pPr algn="just"/>
            <a:r>
              <a:rPr lang="el-GR" sz="3200">
                <a:cs typeface="Calibri"/>
              </a:rPr>
              <a:t>Το Δελτίο Πληρωμής - Οριστικό με τα σχετικά έγγραφα παραδίνεται στον αρμόδιο υπάλληλο του Λογιστηρίου για αρχειοθέτηση στο Αρχείο Πληρωμών</a:t>
            </a:r>
          </a:p>
          <a:p>
            <a:pPr algn="just"/>
            <a:endParaRPr lang="el-GR" sz="3200"/>
          </a:p>
          <a:p>
            <a:pPr marL="0" indent="0" algn="just">
              <a:buNone/>
            </a:pPr>
            <a:r>
              <a:rPr lang="el-GR" sz="3200"/>
              <a:t>Πριν την υπογραφή του Δελτίου,</a:t>
            </a:r>
          </a:p>
          <a:p>
            <a:pPr algn="just"/>
            <a:r>
              <a:rPr lang="el-GR" sz="3200"/>
              <a:t>σε περίπτωση που το κρίνει αναγκαίο, ζητά περαιτέρω στοιχεία, ή διευκρινίσεις, ή αν θεωρεί ότι τα διαλαμβανόμενα στο υπό αναφορά σφραγισμένο τιμολόγιο/ παραστατικό πληρωμής δεν εφαρμόζονται ικανοποιητικά, τα επιστρέφει στον </a:t>
            </a:r>
            <a:r>
              <a:rPr lang="el-GR" sz="3200" err="1"/>
              <a:t>Ελέγχοντα</a:t>
            </a:r>
            <a:r>
              <a:rPr lang="el-GR" sz="3200"/>
              <a:t> Λειτουργό, ή στον κατάλληλα εξουσιοδοτημένο εκπρόσωπό του, με τις παρατηρήσεις του και την αναγκαία τεκμηρίωση</a:t>
            </a:r>
          </a:p>
          <a:p>
            <a:pPr algn="just"/>
            <a:endParaRPr lang="el-GR" sz="3200"/>
          </a:p>
          <a:p>
            <a:endParaRPr lang="en-US"/>
          </a:p>
        </p:txBody>
      </p:sp>
      <p:sp>
        <p:nvSpPr>
          <p:cNvPr id="4" name="Date Placeholder 3"/>
          <p:cNvSpPr>
            <a:spLocks noGrp="1"/>
          </p:cNvSpPr>
          <p:nvPr>
            <p:ph type="dt" sz="half" idx="10"/>
          </p:nvPr>
        </p:nvSpPr>
        <p:spPr/>
        <p:txBody>
          <a:bodyPr/>
          <a:lstStyle/>
          <a:p>
            <a:pPr>
              <a:defRPr/>
            </a:pPr>
            <a:fld id="{0EFEC882-8CC2-4A3D-A00C-27C85DC50D9C}"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115</a:t>
            </a:fld>
            <a:endParaRPr lang="en-US"/>
          </a:p>
        </p:txBody>
      </p:sp>
    </p:spTree>
    <p:extLst>
      <p:ext uri="{BB962C8B-B14F-4D97-AF65-F5344CB8AC3E}">
        <p14:creationId xmlns:p14="http://schemas.microsoft.com/office/powerpoint/2010/main" val="260989903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a:effectLst>
                  <a:outerShdw blurRad="38100" dist="38100" dir="2700000" algn="tl">
                    <a:srgbClr val="000000">
                      <a:alpha val="43137"/>
                    </a:srgbClr>
                  </a:outerShdw>
                </a:effectLst>
              </a:rPr>
              <a:t>Άλλες κατηγορίες πληρωμών</a:t>
            </a:r>
            <a:endParaRPr lang="el-GR"/>
          </a:p>
        </p:txBody>
      </p:sp>
      <p:sp>
        <p:nvSpPr>
          <p:cNvPr id="3" name="Content Placeholder 2"/>
          <p:cNvSpPr>
            <a:spLocks noGrp="1"/>
          </p:cNvSpPr>
          <p:nvPr>
            <p:ph idx="1"/>
          </p:nvPr>
        </p:nvSpPr>
        <p:spPr/>
        <p:txBody>
          <a:bodyPr>
            <a:normAutofit fontScale="92500"/>
          </a:bodyPr>
          <a:lstStyle/>
          <a:p>
            <a:pPr marL="0" indent="-511175" algn="just"/>
            <a:r>
              <a:rPr lang="el-GR"/>
              <a:t>Κρατικές Χορηγίες</a:t>
            </a:r>
          </a:p>
          <a:p>
            <a:pPr marL="0" indent="-511175" algn="just"/>
            <a:endParaRPr lang="el-GR"/>
          </a:p>
          <a:p>
            <a:pPr marL="0" indent="-511175" algn="just"/>
            <a:r>
              <a:rPr lang="el-GR"/>
              <a:t>Υπηρεσιακά Ταξίδια στο Εξωτερικό</a:t>
            </a:r>
          </a:p>
          <a:p>
            <a:pPr marL="0" indent="-511175" algn="just"/>
            <a:endParaRPr lang="el-GR"/>
          </a:p>
          <a:p>
            <a:pPr marL="0" indent="-511175" algn="just"/>
            <a:r>
              <a:rPr lang="el-GR"/>
              <a:t>Οδοιπορικά</a:t>
            </a:r>
          </a:p>
          <a:p>
            <a:pPr marL="0" indent="-511175" algn="just"/>
            <a:endParaRPr lang="el-GR"/>
          </a:p>
          <a:p>
            <a:pPr marL="0" indent="-511175" algn="just"/>
            <a:r>
              <a:rPr lang="el-GR"/>
              <a:t>Υπηρεσιακά Αυτοκίνητα/Μηχανήματα και Εξοπλισμός</a:t>
            </a:r>
          </a:p>
          <a:p>
            <a:pPr marL="0" indent="-511175" algn="just"/>
            <a:endParaRPr lang="el-GR"/>
          </a:p>
          <a:p>
            <a:pPr marL="0" indent="-511175" algn="just"/>
            <a:r>
              <a:rPr lang="el-GR"/>
              <a:t>Άλλες κατηγορίες</a:t>
            </a:r>
          </a:p>
          <a:p>
            <a:pPr marL="0" indent="0" algn="just">
              <a:buNone/>
            </a:pPr>
            <a:endParaRPr lang="el-GR"/>
          </a:p>
          <a:p>
            <a:pPr marL="0" indent="-511175" algn="just">
              <a:buNone/>
            </a:pPr>
            <a:endParaRPr lang="el-GR"/>
          </a:p>
          <a:p>
            <a:pPr marL="0" indent="-511175" algn="just">
              <a:buFont typeface="Wingdings" pitchFamily="2" charset="2"/>
              <a:buChar char="Ø"/>
            </a:pPr>
            <a:endParaRPr lang="en-US"/>
          </a:p>
        </p:txBody>
      </p:sp>
      <p:sp>
        <p:nvSpPr>
          <p:cNvPr id="4" name="Date Placeholder 3"/>
          <p:cNvSpPr>
            <a:spLocks noGrp="1"/>
          </p:cNvSpPr>
          <p:nvPr>
            <p:ph type="dt" sz="half" idx="10"/>
          </p:nvPr>
        </p:nvSpPr>
        <p:spPr/>
        <p:txBody>
          <a:bodyPr/>
          <a:lstStyle/>
          <a:p>
            <a:pPr>
              <a:defRPr/>
            </a:pPr>
            <a:fld id="{2ED65B5E-0AFE-4557-BF81-1061FC934E90}"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116</a:t>
            </a:fld>
            <a:endParaRPr lang="en-US"/>
          </a:p>
        </p:txBody>
      </p:sp>
    </p:spTree>
    <p:extLst>
      <p:ext uri="{BB962C8B-B14F-4D97-AF65-F5344CB8AC3E}">
        <p14:creationId xmlns:p14="http://schemas.microsoft.com/office/powerpoint/2010/main" val="365564640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spcBef>
                <a:spcPct val="20000"/>
              </a:spcBef>
            </a:pPr>
            <a:r>
              <a:rPr lang="el-GR" b="1" i="1">
                <a:ea typeface="+mn-ea"/>
                <a:cs typeface="+mn-cs"/>
              </a:rPr>
              <a:t>ΕΥΧΑΡΙΣΤΩ ΓΙΑ ΤΗΝ ΠΡΟΣΟΧΗ ΣΑΣ</a:t>
            </a:r>
          </a:p>
        </p:txBody>
      </p:sp>
      <p:sp>
        <p:nvSpPr>
          <p:cNvPr id="4" name="Date Placeholder 3"/>
          <p:cNvSpPr>
            <a:spLocks noGrp="1"/>
          </p:cNvSpPr>
          <p:nvPr>
            <p:ph type="dt" sz="half" idx="10"/>
          </p:nvPr>
        </p:nvSpPr>
        <p:spPr/>
        <p:txBody>
          <a:bodyPr/>
          <a:lstStyle/>
          <a:p>
            <a:pPr>
              <a:defRPr/>
            </a:pPr>
            <a:fld id="{B8B4BDCC-ACFD-4642-AB41-F9F9A12BCB91}" type="datetime1">
              <a:rPr lang="en-US" smtClean="0"/>
              <a:t>4/9/2024</a:t>
            </a:fld>
            <a:endParaRPr lang="en-US"/>
          </a:p>
        </p:txBody>
      </p:sp>
      <p:pic>
        <p:nvPicPr>
          <p:cNvPr id="6" name="Picture 2" descr="http://cliparwolf.com/images/question-clipart/question-clipart-1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2060847"/>
            <a:ext cx="2355586" cy="37444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259632" y="3244334"/>
            <a:ext cx="5256584" cy="1015663"/>
          </a:xfrm>
          <a:prstGeom prst="rect">
            <a:avLst/>
          </a:prstGeom>
        </p:spPr>
        <p:txBody>
          <a:bodyPr wrap="square">
            <a:spAutoFit/>
          </a:bodyPr>
          <a:lstStyle/>
          <a:p>
            <a:pPr marL="0" indent="0" algn="ctr">
              <a:buFont typeface="Arial" panose="020B0604020202020204" pitchFamily="34" charset="0"/>
              <a:buNone/>
            </a:pPr>
            <a:r>
              <a:rPr lang="el-GR" sz="6000" b="1">
                <a:solidFill>
                  <a:srgbClr val="FF0000"/>
                </a:solidFill>
                <a:latin typeface="Comic Sans MS" panose="030F0702030302020204" pitchFamily="66" charset="0"/>
              </a:rPr>
              <a:t>Ερωτήσεις</a:t>
            </a:r>
            <a:r>
              <a:rPr lang="en-US" sz="6000" b="1">
                <a:solidFill>
                  <a:srgbClr val="FF0000"/>
                </a:solidFill>
                <a:latin typeface="Comic Sans MS" panose="030F0702030302020204" pitchFamily="66" charset="0"/>
              </a:rPr>
              <a:t>;</a:t>
            </a:r>
          </a:p>
        </p:txBody>
      </p:sp>
      <p:sp>
        <p:nvSpPr>
          <p:cNvPr id="3" name="Slide Number Placeholder 2"/>
          <p:cNvSpPr>
            <a:spLocks noGrp="1"/>
          </p:cNvSpPr>
          <p:nvPr>
            <p:ph type="sldNum" sz="quarter" idx="12"/>
          </p:nvPr>
        </p:nvSpPr>
        <p:spPr/>
        <p:txBody>
          <a:bodyPr/>
          <a:lstStyle/>
          <a:p>
            <a:pPr>
              <a:defRPr/>
            </a:pPr>
            <a:fld id="{D67012AE-8AF6-400A-895D-7B11A0C089D2}" type="slidenum">
              <a:rPr lang="en-US" smtClean="0"/>
              <a:pPr>
                <a:defRPr/>
              </a:pPr>
              <a:t>117</a:t>
            </a:fld>
            <a:endParaRPr lang="en-US"/>
          </a:p>
        </p:txBody>
      </p:sp>
    </p:spTree>
    <p:extLst>
      <p:ext uri="{BB962C8B-B14F-4D97-AF65-F5344CB8AC3E}">
        <p14:creationId xmlns:p14="http://schemas.microsoft.com/office/powerpoint/2010/main" val="198502122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785918" y="2214553"/>
            <a:ext cx="7143799" cy="2928957"/>
          </a:xfrm>
        </p:spPr>
        <p:txBody>
          <a:bodyPr>
            <a:normAutofit fontScale="90000"/>
          </a:bodyPr>
          <a:lstStyle/>
          <a:p>
            <a:pPr algn="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r>
              <a:rPr lang="el-GR" sz="4200" dirty="0" smtClean="0">
                <a:solidFill>
                  <a:srgbClr val="FF0000"/>
                </a:solidFill>
                <a:effectLst>
                  <a:outerShdw blurRad="38100" dist="38100" dir="2700000" algn="tl">
                    <a:srgbClr val="000000">
                      <a:alpha val="43137"/>
                    </a:srgbClr>
                  </a:outerShdw>
                </a:effectLst>
              </a:rPr>
              <a:t>Εγκύκλιος Γενικού Λογιστηρίου</a:t>
            </a:r>
            <a:br>
              <a:rPr lang="el-GR" sz="4200" dirty="0" smtClean="0">
                <a:solidFill>
                  <a:srgbClr val="FF0000"/>
                </a:solidFill>
                <a:effectLst>
                  <a:outerShdw blurRad="38100" dist="38100" dir="2700000" algn="tl">
                    <a:srgbClr val="000000">
                      <a:alpha val="43137"/>
                    </a:srgbClr>
                  </a:outerShdw>
                </a:effectLst>
              </a:rPr>
            </a:br>
            <a:r>
              <a:rPr lang="el-GR" sz="4200" dirty="0" smtClean="0">
                <a:solidFill>
                  <a:srgbClr val="FF0000"/>
                </a:solidFill>
                <a:effectLst>
                  <a:outerShdw blurRad="38100" dist="38100" dir="2700000" algn="tl">
                    <a:srgbClr val="000000">
                      <a:alpha val="43137"/>
                    </a:srgbClr>
                  </a:outerShdw>
                </a:effectLst>
              </a:rPr>
              <a:t>της Δημοκρατίας με </a:t>
            </a:r>
            <a:r>
              <a:rPr lang="el-GR" sz="4200" dirty="0" err="1" smtClean="0">
                <a:solidFill>
                  <a:srgbClr val="FF0000"/>
                </a:solidFill>
                <a:effectLst>
                  <a:outerShdw blurRad="38100" dist="38100" dir="2700000" algn="tl">
                    <a:srgbClr val="000000">
                      <a:alpha val="43137"/>
                    </a:srgbClr>
                  </a:outerShdw>
                </a:effectLst>
              </a:rPr>
              <a:t>αρ</a:t>
            </a:r>
            <a:r>
              <a:rPr lang="el-GR" sz="4200" dirty="0" smtClean="0">
                <a:solidFill>
                  <a:srgbClr val="FF0000"/>
                </a:solidFill>
                <a:effectLst>
                  <a:outerShdw blurRad="38100" dist="38100" dir="2700000" algn="tl">
                    <a:srgbClr val="000000">
                      <a:alpha val="43137"/>
                    </a:srgbClr>
                  </a:outerShdw>
                </a:effectLst>
              </a:rPr>
              <a:t>. </a:t>
            </a:r>
            <a:r>
              <a:rPr lang="el-GR" sz="4200" dirty="0" smtClean="0">
                <a:solidFill>
                  <a:srgbClr val="FF0000"/>
                </a:solidFill>
                <a:effectLst>
                  <a:outerShdw blurRad="38100" dist="38100" dir="2700000" algn="tl">
                    <a:srgbClr val="000000">
                      <a:alpha val="43137"/>
                    </a:srgbClr>
                  </a:outerShdw>
                </a:effectLst>
              </a:rPr>
              <a:t>2 (Αντικατέστησε την Εγκύκλιο με </a:t>
            </a:r>
            <a:r>
              <a:rPr lang="el-GR" sz="4200" dirty="0" err="1" smtClean="0">
                <a:solidFill>
                  <a:srgbClr val="FF0000"/>
                </a:solidFill>
                <a:effectLst>
                  <a:outerShdw blurRad="38100" dist="38100" dir="2700000" algn="tl">
                    <a:srgbClr val="000000">
                      <a:alpha val="43137"/>
                    </a:srgbClr>
                  </a:outerShdw>
                </a:effectLst>
              </a:rPr>
              <a:t>αρ</a:t>
            </a:r>
            <a:r>
              <a:rPr lang="el-GR" sz="4200" dirty="0" smtClean="0">
                <a:solidFill>
                  <a:srgbClr val="FF0000"/>
                </a:solidFill>
                <a:effectLst>
                  <a:outerShdw blurRad="38100" dist="38100" dir="2700000" algn="tl">
                    <a:srgbClr val="000000">
                      <a:alpha val="43137"/>
                    </a:srgbClr>
                  </a:outerShdw>
                </a:effectLst>
              </a:rPr>
              <a:t>. 1750)</a:t>
            </a: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endParaRPr lang="el-GR" dirty="0">
              <a:effectLst>
                <a:outerShdw blurRad="38100" dist="38100" dir="2700000" algn="tl">
                  <a:srgbClr val="000000">
                    <a:alpha val="43137"/>
                  </a:srgbClr>
                </a:outerShdw>
              </a:effectLst>
            </a:endParaRPr>
          </a:p>
        </p:txBody>
      </p:sp>
      <p:sp>
        <p:nvSpPr>
          <p:cNvPr id="8" name="Subtitle 7"/>
          <p:cNvSpPr>
            <a:spLocks noGrp="1"/>
          </p:cNvSpPr>
          <p:nvPr>
            <p:ph type="subTitle" idx="1"/>
          </p:nvPr>
        </p:nvSpPr>
        <p:spPr>
          <a:xfrm>
            <a:off x="2369309" y="4365104"/>
            <a:ext cx="5977016" cy="1991246"/>
          </a:xfrm>
        </p:spPr>
        <p:txBody>
          <a:bodyPr>
            <a:noAutofit/>
          </a:bodyPr>
          <a:lstStyle/>
          <a:p>
            <a:endParaRPr lang="el-GR" sz="2400" i="1" dirty="0" smtClean="0"/>
          </a:p>
          <a:p>
            <a:endParaRPr lang="el-GR" sz="2400" i="1" dirty="0"/>
          </a:p>
          <a:p>
            <a:pPr algn="r"/>
            <a:r>
              <a:rPr lang="el-GR" sz="2400" i="1" dirty="0" smtClean="0"/>
              <a:t>Διεύθυνση Πολιτικής και Ανάπτυξης</a:t>
            </a:r>
            <a:endParaRPr lang="el-GR" sz="2400" i="1" dirty="0"/>
          </a:p>
        </p:txBody>
      </p:sp>
      <p:sp>
        <p:nvSpPr>
          <p:cNvPr id="4" name="Date Placeholder 3"/>
          <p:cNvSpPr>
            <a:spLocks noGrp="1"/>
          </p:cNvSpPr>
          <p:nvPr>
            <p:ph type="dt" sz="half" idx="4294967295"/>
          </p:nvPr>
        </p:nvSpPr>
        <p:spPr>
          <a:xfrm>
            <a:off x="8197850" y="6356350"/>
            <a:ext cx="946150" cy="365125"/>
          </a:xfrm>
        </p:spPr>
        <p:txBody>
          <a:bodyPr/>
          <a:lstStyle/>
          <a:p>
            <a:pPr>
              <a:defRPr/>
            </a:pPr>
            <a:fld id="{386C3A12-1047-44EA-B6F8-44CC535CE8AE}" type="datetime1">
              <a:rPr lang="en-US" smtClean="0"/>
              <a:t>4/9/2024</a:t>
            </a:fld>
            <a:endParaRPr lang="en-US" dirty="0"/>
          </a:p>
        </p:txBody>
      </p:sp>
      <p:sp>
        <p:nvSpPr>
          <p:cNvPr id="6" name="Subtitle 7"/>
          <p:cNvSpPr txBox="1">
            <a:spLocks/>
          </p:cNvSpPr>
          <p:nvPr/>
        </p:nvSpPr>
        <p:spPr bwMode="auto">
          <a:xfrm>
            <a:off x="2181629" y="642918"/>
            <a:ext cx="5462206" cy="93475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defTabSz="914400" rtl="0" eaLnBrk="1" fontAlgn="base" latinLnBrk="0" hangingPunct="1">
              <a:lnSpc>
                <a:spcPct val="100000"/>
              </a:lnSpc>
              <a:spcBef>
                <a:spcPct val="20000"/>
              </a:spcBef>
              <a:spcAft>
                <a:spcPct val="0"/>
              </a:spcAft>
              <a:buClrTx/>
              <a:buSzTx/>
              <a:buFont typeface="Arial" charset="0"/>
              <a:buNone/>
              <a:tabLst/>
              <a:defRPr/>
            </a:pPr>
            <a:endParaRPr kumimoji="0" lang="el-GR" sz="2000" b="0" i="0" u="none" strike="noStrike" kern="1200" cap="none" spc="0" normalizeH="0" baseline="0" noProof="0" dirty="0">
              <a:ln>
                <a:noFill/>
              </a:ln>
              <a:solidFill>
                <a:srgbClr val="003471"/>
              </a:solidFill>
              <a:uLnTx/>
              <a:uFillTx/>
              <a:latin typeface="+mn-lt"/>
              <a:ea typeface="+mn-ea"/>
              <a:cs typeface="+mn-cs"/>
            </a:endParaRPr>
          </a:p>
        </p:txBody>
      </p:sp>
      <p:sp>
        <p:nvSpPr>
          <p:cNvPr id="7" name="Subtitle 7"/>
          <p:cNvSpPr txBox="1">
            <a:spLocks/>
          </p:cNvSpPr>
          <p:nvPr/>
        </p:nvSpPr>
        <p:spPr bwMode="auto">
          <a:xfrm>
            <a:off x="2155625" y="1028675"/>
            <a:ext cx="6016221" cy="114906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2500" lnSpcReduction="10000"/>
          </a:bodyPr>
          <a:lstStyle/>
          <a:p>
            <a:pPr lvl="0">
              <a:defRPr/>
            </a:pPr>
            <a:r>
              <a:rPr lang="el-GR" sz="4000" b="1" dirty="0" smtClean="0">
                <a:solidFill>
                  <a:srgbClr val="003471"/>
                </a:solidFill>
                <a:effectLst>
                  <a:outerShdw blurRad="38100" dist="38100" dir="2700000" algn="tl">
                    <a:srgbClr val="000000">
                      <a:alpha val="43137"/>
                    </a:srgbClr>
                  </a:outerShdw>
                </a:effectLst>
                <a:latin typeface="+mj-lt"/>
                <a:cs typeface="Calibri" panose="020F0502020204030204" pitchFamily="34" charset="0"/>
              </a:rPr>
              <a:t>Ανάληψη Δεσμεύσεων </a:t>
            </a:r>
          </a:p>
          <a:p>
            <a:pPr lvl="0">
              <a:defRPr/>
            </a:pPr>
            <a:r>
              <a:rPr lang="el-GR" sz="4000" b="1" dirty="0" smtClean="0">
                <a:solidFill>
                  <a:srgbClr val="003471"/>
                </a:solidFill>
                <a:effectLst>
                  <a:outerShdw blurRad="38100" dist="38100" dir="2700000" algn="tl">
                    <a:srgbClr val="000000">
                      <a:alpha val="43137"/>
                    </a:srgbClr>
                  </a:outerShdw>
                </a:effectLst>
                <a:latin typeface="+mj-lt"/>
                <a:cs typeface="Calibri" panose="020F0502020204030204" pitchFamily="34" charset="0"/>
              </a:rPr>
              <a:t>από το Κράτος</a:t>
            </a:r>
            <a:endParaRPr lang="el-GR" sz="4000" b="1" dirty="0">
              <a:solidFill>
                <a:srgbClr val="00347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28595299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Δέσμευση - Ορισμός</a:t>
            </a:r>
            <a:endParaRPr lang="en-US" dirty="0"/>
          </a:p>
        </p:txBody>
      </p:sp>
      <p:sp>
        <p:nvSpPr>
          <p:cNvPr id="3" name="Content Placeholder 2"/>
          <p:cNvSpPr>
            <a:spLocks noGrp="1"/>
          </p:cNvSpPr>
          <p:nvPr>
            <p:ph idx="1"/>
          </p:nvPr>
        </p:nvSpPr>
        <p:spPr/>
        <p:txBody>
          <a:bodyPr>
            <a:normAutofit fontScale="85000" lnSpcReduction="20000"/>
          </a:bodyPr>
          <a:lstStyle/>
          <a:p>
            <a:pPr algn="just"/>
            <a:r>
              <a:rPr lang="el-GR" sz="3200" dirty="0" smtClean="0"/>
              <a:t>«Ρητή ή σιωπηρή», αλλά νομικά εκτελεστή σύμβαση ή συμφωνία για την πραγματοποίηση πληρωμών σε άλλο συμβαλλόμενο μέρος με αντάλλαγμα την παράδοση αγαθών ή παροχή υπηρεσιών ή για εκπλήρωση άλλων υποχρεώσεων, και περιλαμβάνει αλλά δεν περιορίζεται σε</a:t>
            </a:r>
            <a:r>
              <a:rPr lang="en-US" sz="3200" dirty="0" smtClean="0"/>
              <a:t>:</a:t>
            </a:r>
          </a:p>
          <a:p>
            <a:pPr lvl="1" algn="just"/>
            <a:r>
              <a:rPr lang="el-GR" sz="2800" dirty="0" smtClean="0"/>
              <a:t>Συμφωνίες για διενέργεια πληρωμών με αντάλλαγμα την προμήθεια συγκεκριμένων αγαθών ή υπηρεσιών,</a:t>
            </a:r>
          </a:p>
          <a:p>
            <a:pPr lvl="1" algn="just"/>
            <a:r>
              <a:rPr lang="el-GR" sz="2800" dirty="0" smtClean="0"/>
              <a:t>Συμφωνίες με συνεχιζόμενη πρόνοια, οι οποίες απαιτούν μια σειρά από πληρωμές για απροσδιόριστο χρονικό διάστημα, και</a:t>
            </a:r>
          </a:p>
          <a:p>
            <a:pPr lvl="1" algn="just"/>
            <a:r>
              <a:rPr lang="el-GR" sz="2800" dirty="0" smtClean="0"/>
              <a:t>Οποιαδήποτε εκτελεστή απόφαση η οποία προνοεί καταβολή πληρωμής.</a:t>
            </a:r>
            <a:endParaRPr lang="en-US" sz="2800" dirty="0" smtClean="0"/>
          </a:p>
          <a:p>
            <a:pPr lvl="1" algn="just"/>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119</a:t>
            </a:fld>
            <a:endParaRPr lang="en-US"/>
          </a:p>
        </p:txBody>
      </p:sp>
    </p:spTree>
    <p:extLst>
      <p:ext uri="{BB962C8B-B14F-4D97-AF65-F5344CB8AC3E}">
        <p14:creationId xmlns:p14="http://schemas.microsoft.com/office/powerpoint/2010/main" val="683040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a:t>
            </a:r>
            <a:endParaRPr lang="en-GB" dirty="0"/>
          </a:p>
        </p:txBody>
      </p:sp>
      <p:sp>
        <p:nvSpPr>
          <p:cNvPr id="3" name="Content Placeholder 2"/>
          <p:cNvSpPr>
            <a:spLocks noGrp="1"/>
          </p:cNvSpPr>
          <p:nvPr>
            <p:ph idx="1"/>
          </p:nvPr>
        </p:nvSpPr>
        <p:spPr/>
        <p:txBody>
          <a:bodyPr/>
          <a:lstStyle/>
          <a:p>
            <a:r>
              <a:rPr lang="el-GR" altLang="en-US" sz="3000" dirty="0">
                <a:solidFill>
                  <a:srgbClr val="36216C"/>
                </a:solidFill>
              </a:rPr>
              <a:t>3 Είδη Προϋπολογισμών</a:t>
            </a:r>
          </a:p>
          <a:p>
            <a:pPr lvl="1"/>
            <a:r>
              <a:rPr lang="el-GR" altLang="en-US" sz="2900" dirty="0">
                <a:solidFill>
                  <a:srgbClr val="36216C"/>
                </a:solidFill>
              </a:rPr>
              <a:t>Ελλειμματικός</a:t>
            </a:r>
          </a:p>
          <a:p>
            <a:pPr lvl="2"/>
            <a:r>
              <a:rPr lang="el-GR" altLang="en-US" sz="3600" dirty="0">
                <a:solidFill>
                  <a:srgbClr val="36216C"/>
                </a:solidFill>
              </a:rPr>
              <a:t>ΕΣΟΔΑ &lt; ΔΑΠΑΝΕΣ</a:t>
            </a:r>
          </a:p>
          <a:p>
            <a:pPr lvl="1"/>
            <a:r>
              <a:rPr lang="el-GR" altLang="en-US" sz="2900" dirty="0">
                <a:solidFill>
                  <a:srgbClr val="36216C"/>
                </a:solidFill>
              </a:rPr>
              <a:t>Ισοσκελισμένος</a:t>
            </a:r>
            <a:endParaRPr lang="el-GR" altLang="en-US" sz="2800" dirty="0">
              <a:solidFill>
                <a:srgbClr val="36216C"/>
              </a:solidFill>
            </a:endParaRPr>
          </a:p>
          <a:p>
            <a:pPr lvl="2"/>
            <a:r>
              <a:rPr lang="el-GR" altLang="en-US" sz="3600" dirty="0">
                <a:solidFill>
                  <a:srgbClr val="36216C"/>
                </a:solidFill>
              </a:rPr>
              <a:t>ΕΣΟΔΑ = ΔΑΠΑΝΕΣ</a:t>
            </a:r>
            <a:endParaRPr lang="el-GR" altLang="en-US" sz="3700" dirty="0">
              <a:solidFill>
                <a:srgbClr val="36216C"/>
              </a:solidFill>
            </a:endParaRPr>
          </a:p>
          <a:p>
            <a:pPr lvl="1"/>
            <a:r>
              <a:rPr lang="el-GR" altLang="en-US" sz="2900" dirty="0">
                <a:solidFill>
                  <a:srgbClr val="36216C"/>
                </a:solidFill>
              </a:rPr>
              <a:t>Πλεονασματικός</a:t>
            </a:r>
          </a:p>
          <a:p>
            <a:pPr lvl="2"/>
            <a:r>
              <a:rPr lang="el-GR" altLang="en-US" sz="3600" dirty="0">
                <a:solidFill>
                  <a:srgbClr val="36216C"/>
                </a:solidFill>
              </a:rPr>
              <a:t>ΕΣΟΔΑ &gt; ΔΑΠΑΝΕΣ</a:t>
            </a:r>
            <a:endParaRPr lang="el-GR" altLang="en-US" sz="2100" dirty="0">
              <a:solidFill>
                <a:srgbClr val="36216C"/>
              </a:solidFill>
            </a:endParaRP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301203289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Λειτουργός Ελέγχου Δεσμεύσεων</a:t>
            </a:r>
            <a:endParaRPr lang="en-US" dirty="0"/>
          </a:p>
        </p:txBody>
      </p:sp>
      <p:sp>
        <p:nvSpPr>
          <p:cNvPr id="3" name="Content Placeholder 2"/>
          <p:cNvSpPr>
            <a:spLocks noGrp="1"/>
          </p:cNvSpPr>
          <p:nvPr>
            <p:ph idx="1"/>
          </p:nvPr>
        </p:nvSpPr>
        <p:spPr/>
        <p:txBody>
          <a:bodyPr>
            <a:normAutofit fontScale="70000" lnSpcReduction="20000"/>
          </a:bodyPr>
          <a:lstStyle/>
          <a:p>
            <a:pPr algn="just"/>
            <a:r>
              <a:rPr lang="el-GR" sz="3200" dirty="0" smtClean="0"/>
              <a:t>Ο Ελέγχων Λειτουργός ορίζει Λειτουργό Ελέγχου Δεσμεύσεων («ΛΕ»), </a:t>
            </a:r>
            <a:r>
              <a:rPr lang="el-GR" sz="3200" dirty="0" smtClean="0"/>
              <a:t>σε συνεργασία με </a:t>
            </a:r>
            <a:r>
              <a:rPr lang="el-GR" sz="3200" dirty="0" smtClean="0"/>
              <a:t>τον </a:t>
            </a:r>
            <a:r>
              <a:rPr lang="el-GR" sz="3200" dirty="0" smtClean="0"/>
              <a:t>Προϊστάμενο </a:t>
            </a:r>
            <a:r>
              <a:rPr lang="el-GR" sz="3200" dirty="0" smtClean="0"/>
              <a:t>της Διεύθυνσης Χρηματοοικονομικής Διαχείρισης Υπουργείου/Υφυπουργείου/Υπηρεσίας, ο οποίος </a:t>
            </a:r>
            <a:r>
              <a:rPr lang="el-GR" sz="3200" b="1" dirty="0" smtClean="0"/>
              <a:t>είναι λειτουργός του Γενικού Λογιστηρίου της Δημοκρατίας που είναι τοποθετημένος στο ίδιο Υπουργείο/Υφυπουργείο/Υπηρεσία.</a:t>
            </a:r>
          </a:p>
          <a:p>
            <a:pPr marL="0" indent="0" algn="just">
              <a:buNone/>
            </a:pPr>
            <a:r>
              <a:rPr lang="el-GR" sz="3200" b="1" dirty="0" smtClean="0"/>
              <a:t> </a:t>
            </a:r>
          </a:p>
          <a:p>
            <a:pPr algn="just"/>
            <a:r>
              <a:rPr lang="el-GR" sz="3200" dirty="0" smtClean="0"/>
              <a:t>Ο ΛΕ </a:t>
            </a:r>
            <a:r>
              <a:rPr lang="el-GR" sz="3200" dirty="0" smtClean="0"/>
              <a:t>είναι </a:t>
            </a:r>
            <a:r>
              <a:rPr lang="el-GR" sz="3200" dirty="0" smtClean="0"/>
              <a:t>υπεύθυνος </a:t>
            </a:r>
            <a:r>
              <a:rPr lang="el-GR" sz="3200" dirty="0" smtClean="0"/>
              <a:t>για τον έλεγχο και την καταχώρηση των δεσμεύσεων</a:t>
            </a:r>
            <a:r>
              <a:rPr lang="el-GR" sz="3200" dirty="0" smtClean="0"/>
              <a:t>.</a:t>
            </a:r>
          </a:p>
          <a:p>
            <a:pPr algn="just"/>
            <a:endParaRPr lang="el-GR" sz="3200" dirty="0" smtClean="0"/>
          </a:p>
          <a:p>
            <a:pPr algn="just"/>
            <a:r>
              <a:rPr lang="el-GR" sz="2800" dirty="0" smtClean="0"/>
              <a:t>Ο ΛΕ </a:t>
            </a:r>
            <a:r>
              <a:rPr lang="el-GR" sz="2800" dirty="0" smtClean="0"/>
              <a:t>δύναται </a:t>
            </a:r>
            <a:r>
              <a:rPr lang="el-GR" sz="2800" dirty="0" smtClean="0"/>
              <a:t>να ορίζει Αναπληρωτή Λειτουργό Ελέγχο</a:t>
            </a:r>
            <a:r>
              <a:rPr lang="el-GR" dirty="0" smtClean="0"/>
              <a:t>υ Δεσμεύσεων</a:t>
            </a:r>
            <a:r>
              <a:rPr lang="el-GR" sz="2800" dirty="0" smtClean="0"/>
              <a:t>, και Βοηθούς Λειτουργούς Ελέγχου Δεσμεύσεων (ΒΛΕ), που επίσης θα πρέπει να είναι εκπρόσωποι του Γενικού Λογιστή τοποθετημένοι στο ίδιο </a:t>
            </a:r>
            <a:r>
              <a:rPr lang="el-GR" sz="2800" dirty="0" smtClean="0"/>
              <a:t>Υπουργείο/Υφυπουργείο/Υπηρεσία με τη σύμφωνη γνώμη του Προϊστάμενου </a:t>
            </a:r>
            <a:r>
              <a:rPr lang="el-GR" dirty="0"/>
              <a:t>της Διεύθυνσης Χρηματοοικονομικής </a:t>
            </a:r>
            <a:r>
              <a:rPr lang="el-GR" dirty="0" smtClean="0"/>
              <a:t>Διαχείρισης. </a:t>
            </a:r>
            <a:endParaRPr lang="en-US" sz="2800" dirty="0" smtClean="0"/>
          </a:p>
          <a:p>
            <a:pPr lvl="1" algn="just"/>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120</a:t>
            </a:fld>
            <a:endParaRPr lang="en-US"/>
          </a:p>
        </p:txBody>
      </p:sp>
    </p:spTree>
    <p:extLst>
      <p:ext uri="{BB962C8B-B14F-4D97-AF65-F5344CB8AC3E}">
        <p14:creationId xmlns:p14="http://schemas.microsoft.com/office/powerpoint/2010/main" val="15193899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Διαδικασία</a:t>
            </a:r>
            <a:r>
              <a:rPr lang="en-US" b="1" dirty="0" smtClean="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Υποβολή Αιτήματος</a:t>
            </a:r>
            <a:endParaRPr lang="en-US" dirty="0"/>
          </a:p>
        </p:txBody>
      </p:sp>
      <p:sp>
        <p:nvSpPr>
          <p:cNvPr id="3" name="Content Placeholder 2"/>
          <p:cNvSpPr>
            <a:spLocks noGrp="1"/>
          </p:cNvSpPr>
          <p:nvPr>
            <p:ph idx="1"/>
          </p:nvPr>
        </p:nvSpPr>
        <p:spPr/>
        <p:txBody>
          <a:bodyPr>
            <a:normAutofit fontScale="92500" lnSpcReduction="20000"/>
          </a:bodyPr>
          <a:lstStyle/>
          <a:p>
            <a:pPr algn="just"/>
            <a:r>
              <a:rPr lang="el-GR" sz="3200" dirty="0" smtClean="0"/>
              <a:t>Ο Ελέγχων Λειτουργός  οφείλει να αποστείλει στον </a:t>
            </a:r>
            <a:r>
              <a:rPr lang="el-GR" sz="3200" dirty="0" smtClean="0"/>
              <a:t>ΛΕ / ΒΛΕ </a:t>
            </a:r>
            <a:r>
              <a:rPr lang="el-GR" sz="3200" dirty="0" smtClean="0"/>
              <a:t>για έγκριση</a:t>
            </a:r>
            <a:r>
              <a:rPr lang="en-US" sz="3200" dirty="0" smtClean="0"/>
              <a:t>:</a:t>
            </a:r>
          </a:p>
          <a:p>
            <a:pPr lvl="1" algn="just"/>
            <a:r>
              <a:rPr lang="el-GR" dirty="0" smtClean="0"/>
              <a:t>Όλες τις προκηρύξεις δημοσίων συμβάσεων που εμπίπτουν κάτω από την ερμηνεία του όρου «δέσμευση», </a:t>
            </a:r>
            <a:r>
              <a:rPr lang="el-GR" b="1" u="sng" dirty="0" smtClean="0"/>
              <a:t>πριν τη δημοσίευση</a:t>
            </a:r>
            <a:r>
              <a:rPr lang="el-GR" dirty="0" smtClean="0"/>
              <a:t>.</a:t>
            </a:r>
          </a:p>
          <a:p>
            <a:pPr lvl="1" algn="just"/>
            <a:r>
              <a:rPr lang="el-GR" dirty="0" smtClean="0"/>
              <a:t> Για δημόσιες συμβάσεις που αφορούν συμφωνίες πλαίσιο, θα πρέπει να αποστέλνονται τα στοιχεία των</a:t>
            </a:r>
            <a:r>
              <a:rPr lang="en-US" dirty="0" smtClean="0"/>
              <a:t> </a:t>
            </a:r>
            <a:r>
              <a:rPr lang="el-GR" dirty="0" smtClean="0"/>
              <a:t>σκοπούμενων παραγγελιών, </a:t>
            </a:r>
            <a:r>
              <a:rPr lang="el-GR" b="1" u="sng" dirty="0" smtClean="0"/>
              <a:t>πριν από την υποβολή της παραγγελίας</a:t>
            </a:r>
          </a:p>
          <a:p>
            <a:pPr lvl="1" algn="just"/>
            <a:r>
              <a:rPr lang="el-GR" dirty="0" smtClean="0"/>
              <a:t>Για σχέδια παροχών με επαναλαμβανόμενες πληρωμές, θα πρέπει να ζητείται στην </a:t>
            </a:r>
            <a:r>
              <a:rPr lang="el-GR" b="1" u="sng" dirty="0" smtClean="0"/>
              <a:t>αρχή του κάθε έτους</a:t>
            </a:r>
            <a:r>
              <a:rPr lang="el-GR" dirty="0" smtClean="0"/>
              <a:t> έγκριση για το συνολικό ποσό του προϋπολογισμού (π.χ. επίδομα τέκνου)</a:t>
            </a:r>
          </a:p>
          <a:p>
            <a:pPr lvl="1" algn="just"/>
            <a:r>
              <a:rPr lang="el-GR" dirty="0" smtClean="0"/>
              <a:t>Για αποφάσεις από αρμόδιο όργανο (π.χ. Υπουργικό Συμβούλιο) θα πρέπει να αποστέλνονται στοιχεία στον ΛΕ/ΒΛΕ </a:t>
            </a:r>
            <a:r>
              <a:rPr lang="el-GR" b="1" u="sng" dirty="0" smtClean="0"/>
              <a:t>πριν την λήψη τελικής απόφασης</a:t>
            </a:r>
            <a:r>
              <a:rPr lang="el-GR" dirty="0" smtClean="0"/>
              <a:t> (π.χ. </a:t>
            </a:r>
            <a:r>
              <a:rPr lang="el-GR" dirty="0" err="1" smtClean="0"/>
              <a:t>απαλλοτιώσεις</a:t>
            </a:r>
            <a:r>
              <a:rPr lang="el-GR" dirty="0" smtClean="0"/>
              <a:t>)</a:t>
            </a:r>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121</a:t>
            </a:fld>
            <a:endParaRPr lang="en-US"/>
          </a:p>
        </p:txBody>
      </p:sp>
    </p:spTree>
    <p:extLst>
      <p:ext uri="{BB962C8B-B14F-4D97-AF65-F5344CB8AC3E}">
        <p14:creationId xmlns:p14="http://schemas.microsoft.com/office/powerpoint/2010/main" val="283834569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Διαδικασία</a:t>
            </a:r>
            <a:r>
              <a:rPr lang="en-US" b="1" dirty="0" smtClean="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Έγκρισης</a:t>
            </a:r>
            <a:endParaRPr lang="en-US" dirty="0"/>
          </a:p>
        </p:txBody>
      </p:sp>
      <p:sp>
        <p:nvSpPr>
          <p:cNvPr id="3" name="Content Placeholder 2"/>
          <p:cNvSpPr>
            <a:spLocks noGrp="1"/>
          </p:cNvSpPr>
          <p:nvPr>
            <p:ph idx="1"/>
          </p:nvPr>
        </p:nvSpPr>
        <p:spPr/>
        <p:txBody>
          <a:bodyPr>
            <a:normAutofit fontScale="85000" lnSpcReduction="10000"/>
          </a:bodyPr>
          <a:lstStyle/>
          <a:p>
            <a:pPr algn="just"/>
            <a:r>
              <a:rPr lang="el-GR" sz="3200" dirty="0" smtClean="0"/>
              <a:t>Οι ΛΕ/ΒΛΕ έχουν την ευθύνη να ελέγχουν κατά πόσο οι δαπάνες μπορούν να καλυφθούν από τις διαθέσιμες πιστώσεις του Προϋπολογισμού του τρέχοντος έτους.</a:t>
            </a:r>
            <a:endParaRPr lang="el-GR" dirty="0" smtClean="0"/>
          </a:p>
          <a:p>
            <a:pPr lvl="1" algn="just"/>
            <a:r>
              <a:rPr lang="el-GR" dirty="0" smtClean="0"/>
              <a:t>Αν μπορούν να καλυφθούν δίνουν γραπτή έγκριση μαζί με μοναδικό Αριθμό Δέσμευσης</a:t>
            </a:r>
            <a:endParaRPr lang="el-GR" b="1" u="sng" dirty="0" smtClean="0"/>
          </a:p>
          <a:p>
            <a:pPr lvl="1" algn="just"/>
            <a:r>
              <a:rPr lang="el-GR" dirty="0" smtClean="0"/>
              <a:t>Εάν δεν μπορούν να καλυφθούν ενημερώνουν γραπτώς τον </a:t>
            </a:r>
            <a:r>
              <a:rPr lang="el-GR" dirty="0" err="1" smtClean="0"/>
              <a:t>Ελέγχοντα</a:t>
            </a:r>
            <a:r>
              <a:rPr lang="el-GR" dirty="0" smtClean="0"/>
              <a:t> Λειτουργό για να μην προχωρήσει σε </a:t>
            </a:r>
            <a:r>
              <a:rPr lang="el-GR" dirty="0" smtClean="0"/>
              <a:t>υλοποίηση δαπάνης </a:t>
            </a:r>
            <a:r>
              <a:rPr lang="el-GR" dirty="0" smtClean="0"/>
              <a:t>ή </a:t>
            </a:r>
            <a:r>
              <a:rPr lang="el-GR" dirty="0" smtClean="0"/>
              <a:t>προκήρυξη σύμβασης</a:t>
            </a:r>
          </a:p>
          <a:p>
            <a:pPr lvl="1" algn="just"/>
            <a:r>
              <a:rPr lang="el-GR" dirty="0" smtClean="0"/>
              <a:t>Σημειώσεις που τυχόν συνοδεύουν το άρθρο δαπανώ είτε από τη Βουλή των Αντιπροσώπων ή το Υπουργείο Οικονομικών θα πρέπει να ικανοποιηθούν πριν υποβληθεί το αίτημα για έγκριση δέσμευσης.</a:t>
            </a:r>
            <a:endParaRPr lang="el-GR" dirty="0" smtClean="0"/>
          </a:p>
          <a:p>
            <a:pPr lvl="1" algn="just"/>
            <a:r>
              <a:rPr lang="el-GR" dirty="0" smtClean="0"/>
              <a:t>Για δεσμεύσεις που αφορούν πιστώσεις από τον Προϋπολογισμό πέραν του τρέχοντος έτους (πολυετείς), θα πρέπει να αποστέλλεται</a:t>
            </a:r>
            <a:r>
              <a:rPr lang="el-GR" dirty="0"/>
              <a:t> </a:t>
            </a:r>
            <a:r>
              <a:rPr lang="el-GR" dirty="0" smtClean="0"/>
              <a:t>αίτημα </a:t>
            </a:r>
            <a:r>
              <a:rPr lang="el-GR" b="1" u="sng" dirty="0" smtClean="0"/>
              <a:t>για γραπτή έγκριση από τον Υπουργό Οικονομικών</a:t>
            </a:r>
            <a:endParaRPr lang="en-US" b="1" u="sng" dirty="0" smtClean="0"/>
          </a:p>
          <a:p>
            <a:pPr lvl="1" algn="just"/>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122</a:t>
            </a:fld>
            <a:endParaRPr lang="en-US"/>
          </a:p>
        </p:txBody>
      </p:sp>
    </p:spTree>
    <p:extLst>
      <p:ext uri="{BB962C8B-B14F-4D97-AF65-F5344CB8AC3E}">
        <p14:creationId xmlns:p14="http://schemas.microsoft.com/office/powerpoint/2010/main" val="353807933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Αλλαγές Διαφοροποιήσεις Δεσμεύσεων</a:t>
            </a:r>
            <a:endParaRPr lang="en-US" dirty="0"/>
          </a:p>
        </p:txBody>
      </p:sp>
      <p:sp>
        <p:nvSpPr>
          <p:cNvPr id="3" name="Content Placeholder 2"/>
          <p:cNvSpPr>
            <a:spLocks noGrp="1"/>
          </p:cNvSpPr>
          <p:nvPr>
            <p:ph idx="1"/>
          </p:nvPr>
        </p:nvSpPr>
        <p:spPr/>
        <p:txBody>
          <a:bodyPr>
            <a:normAutofit fontScale="77500" lnSpcReduction="20000"/>
          </a:bodyPr>
          <a:lstStyle/>
          <a:p>
            <a:pPr algn="just"/>
            <a:r>
              <a:rPr lang="el-GR" sz="3200" dirty="0" smtClean="0"/>
              <a:t>Στην περίπτωση προκήρυξης μιας σύβασης αν το ποσό της τελικής ανάθεσης αναμένεται να είναι μεγαλύτερο από το ποσό της έγκρισης, ακολουθείται εκ νέου η διαδικασία έγκρισης. Σε αντίθετη περίπτωση θα αποτελεί λόγω ακύρωσης της προσφοράς.</a:t>
            </a:r>
          </a:p>
          <a:p>
            <a:pPr algn="just"/>
            <a:r>
              <a:rPr lang="el-GR" sz="3200" dirty="0" smtClean="0"/>
              <a:t>Σε περιπτώσεις που διαπιστώνονται καθυστερήσεις σε συμβάσεις ή άλλες υποχρεώσεις και θα επηρεαστούν Προϋπολογισμοί επόμενων ετών, ενημερώνεται σχετικά ο Υπουργός Οικονομικών.</a:t>
            </a:r>
          </a:p>
          <a:p>
            <a:pPr algn="just"/>
            <a:r>
              <a:rPr lang="el-GR" sz="3200" dirty="0" smtClean="0"/>
              <a:t>Για αλλαγές σε συμβάσεις είτε του ύψους των δαπανών, είτε στη διάρκεια της σύμβασης, ενημερώνεται ο ΛΕ/ΒΛΕ και μετά προωθείται αίτημα στην ΤΕΑΑ ή ΚΕΑΑ</a:t>
            </a:r>
            <a:endParaRPr lang="el-GR" dirty="0" smtClean="0"/>
          </a:p>
          <a:p>
            <a:pPr lvl="1" algn="just"/>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123</a:t>
            </a:fld>
            <a:endParaRPr lang="en-US"/>
          </a:p>
        </p:txBody>
      </p:sp>
    </p:spTree>
    <p:extLst>
      <p:ext uri="{BB962C8B-B14F-4D97-AF65-F5344CB8AC3E}">
        <p14:creationId xmlns:p14="http://schemas.microsoft.com/office/powerpoint/2010/main" val="103433080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Μητρώο Δεσμεύσεων</a:t>
            </a:r>
            <a:endParaRPr lang="en-US" dirty="0"/>
          </a:p>
        </p:txBody>
      </p:sp>
      <p:sp>
        <p:nvSpPr>
          <p:cNvPr id="3" name="Content Placeholder 2"/>
          <p:cNvSpPr>
            <a:spLocks noGrp="1"/>
          </p:cNvSpPr>
          <p:nvPr>
            <p:ph idx="1"/>
          </p:nvPr>
        </p:nvSpPr>
        <p:spPr/>
        <p:txBody>
          <a:bodyPr>
            <a:normAutofit/>
          </a:bodyPr>
          <a:lstStyle/>
          <a:p>
            <a:pPr algn="just"/>
            <a:r>
              <a:rPr lang="el-GR" sz="3200" dirty="0" smtClean="0"/>
              <a:t>Οι ΛΕ/ΒΛΕ έχουν την ευθύνη να τηρούν Ηλεκτρονικό Μητρώο Δεσμεύσεων (</a:t>
            </a:r>
            <a:r>
              <a:rPr lang="en-US" sz="3200" dirty="0" smtClean="0"/>
              <a:t>excel) </a:t>
            </a:r>
            <a:r>
              <a:rPr lang="el-GR" sz="3200" dirty="0" smtClean="0"/>
              <a:t>και να το ενημερώνουν με κάθε έγκριση που δίνεται.</a:t>
            </a:r>
          </a:p>
          <a:p>
            <a:pPr algn="just"/>
            <a:r>
              <a:rPr lang="el-GR" sz="3200" dirty="0" smtClean="0"/>
              <a:t>Το Μητρώο θα πρέπει να περιλαμβάνει αναλυτικά φύλλα ανά άρθρο δαπανών, στα οποία να ξεχωρίζουν οι δεσμεύσεις ανά έτος.</a:t>
            </a:r>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124</a:t>
            </a:fld>
            <a:endParaRPr lang="en-US"/>
          </a:p>
        </p:txBody>
      </p:sp>
    </p:spTree>
    <p:extLst>
      <p:ext uri="{BB962C8B-B14F-4D97-AF65-F5344CB8AC3E}">
        <p14:creationId xmlns:p14="http://schemas.microsoft.com/office/powerpoint/2010/main" val="355456710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Λογιστικές Διαδικασίες</a:t>
            </a:r>
            <a:endParaRPr lang="en-US" dirty="0"/>
          </a:p>
        </p:txBody>
      </p:sp>
      <p:sp>
        <p:nvSpPr>
          <p:cNvPr id="3" name="Content Placeholder 2"/>
          <p:cNvSpPr>
            <a:spLocks noGrp="1"/>
          </p:cNvSpPr>
          <p:nvPr>
            <p:ph idx="1"/>
          </p:nvPr>
        </p:nvSpPr>
        <p:spPr/>
        <p:txBody>
          <a:bodyPr>
            <a:normAutofit lnSpcReduction="10000"/>
          </a:bodyPr>
          <a:lstStyle/>
          <a:p>
            <a:pPr algn="just"/>
            <a:r>
              <a:rPr lang="el-GR" sz="3200" dirty="0"/>
              <a:t>ΛΕ/ΒΛΕ διασφαλίζει ότι η εγκεκριμένη δέσμευση καταχωρείται στο λογιστικό σύστημα για το έτος που αφορά</a:t>
            </a:r>
            <a:r>
              <a:rPr lang="el-GR" sz="3200" dirty="0" smtClean="0"/>
              <a:t>.</a:t>
            </a:r>
          </a:p>
          <a:p>
            <a:pPr algn="just"/>
            <a:r>
              <a:rPr lang="el-GR" sz="3200" dirty="0" smtClean="0"/>
              <a:t>Με την υλοποίηση μιας δαπάνης θα πρέπει να μειώνεται ανάλογα και το ύψος της δέσμευσης στο λογιστικό σύστημα.</a:t>
            </a:r>
          </a:p>
          <a:p>
            <a:pPr algn="just"/>
            <a:r>
              <a:rPr lang="el-GR" sz="3200" dirty="0" smtClean="0"/>
              <a:t>Με την υλοποίηση μιας σύμβασης /έργου /σχεδίου οποιοδήποτε εκκρεμές ποσό </a:t>
            </a:r>
            <a:r>
              <a:rPr lang="el-GR" sz="3200" dirty="0" smtClean="0"/>
              <a:t>διαγράφεται</a:t>
            </a:r>
          </a:p>
          <a:p>
            <a:pPr marL="0" indent="0" algn="just">
              <a:buNone/>
            </a:pPr>
            <a:endParaRPr lang="el-GR" dirty="0"/>
          </a:p>
          <a:p>
            <a:pPr lvl="1" algn="just"/>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125</a:t>
            </a:fld>
            <a:endParaRPr lang="en-US"/>
          </a:p>
        </p:txBody>
      </p:sp>
    </p:spTree>
    <p:extLst>
      <p:ext uri="{BB962C8B-B14F-4D97-AF65-F5344CB8AC3E}">
        <p14:creationId xmlns:p14="http://schemas.microsoft.com/office/powerpoint/2010/main" val="105792323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Λογιστικές </a:t>
            </a:r>
            <a:r>
              <a:rPr lang="el-GR" b="1" dirty="0" smtClean="0">
                <a:effectLst>
                  <a:outerShdw blurRad="38100" dist="38100" dir="2700000" algn="tl">
                    <a:srgbClr val="000000">
                      <a:alpha val="43137"/>
                    </a:srgbClr>
                  </a:outerShdw>
                </a:effectLst>
              </a:rPr>
              <a:t>Διαδικασίες</a:t>
            </a:r>
            <a:r>
              <a:rPr lang="en-US" b="1" dirty="0" smtClean="0">
                <a:effectLst>
                  <a:outerShdw blurRad="38100" dist="38100" dir="2700000" algn="tl">
                    <a:srgbClr val="000000">
                      <a:alpha val="43137"/>
                    </a:srgbClr>
                  </a:outerShdw>
                </a:effectLst>
              </a:rPr>
              <a:t> (</a:t>
            </a:r>
            <a:r>
              <a:rPr lang="el-GR" b="1" dirty="0" smtClean="0">
                <a:effectLst>
                  <a:outerShdw blurRad="38100" dist="38100" dir="2700000" algn="tl">
                    <a:srgbClr val="000000">
                      <a:alpha val="43137"/>
                    </a:srgbClr>
                  </a:outerShdw>
                </a:effectLst>
              </a:rPr>
              <a:t>συνέχεια)</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l-GR" sz="3200" dirty="0" smtClean="0"/>
              <a:t>Στο τέλος κάθε έτους</a:t>
            </a:r>
            <a:r>
              <a:rPr lang="en-US" sz="3200" dirty="0" smtClean="0"/>
              <a:t> </a:t>
            </a:r>
            <a:r>
              <a:rPr lang="el-GR" sz="3200" dirty="0" smtClean="0"/>
              <a:t>εάν υπάρχουν υποχρεώσεις</a:t>
            </a:r>
            <a:r>
              <a:rPr lang="en-US" sz="3200" dirty="0" smtClean="0"/>
              <a:t> </a:t>
            </a:r>
            <a:r>
              <a:rPr lang="el-GR" sz="3200" dirty="0" smtClean="0"/>
              <a:t>που δεν υλοποιήθηκαν</a:t>
            </a:r>
            <a:r>
              <a:rPr lang="en-US" sz="3200" dirty="0" smtClean="0"/>
              <a:t>:</a:t>
            </a:r>
            <a:endParaRPr lang="el-GR" sz="3200" dirty="0" smtClean="0"/>
          </a:p>
          <a:p>
            <a:pPr algn="just"/>
            <a:r>
              <a:rPr lang="el-GR" sz="3200" dirty="0" smtClean="0"/>
              <a:t>Αν αναμένεται να υλοποιηθούν το επόμενο έτος, μέχρι τις 10/2 του επόμενου έτους να τροποποιούνται ως υποχρεώσεις του επόμενου έτους, νοουμένου ότι υπάρχουν διαθέσιμες πιστώσεις. Αν δεν υπάρχουν διαθέσιμες πιστώσεις γίνεται αίτημα προς το Υπουργείο Οικονομικών για πρόσθετες πιστώσεις.</a:t>
            </a:r>
            <a:endParaRPr lang="el-GR" sz="3200" dirty="0" smtClean="0"/>
          </a:p>
          <a:p>
            <a:pPr algn="just"/>
            <a:r>
              <a:rPr lang="el-GR" sz="3200" dirty="0" smtClean="0"/>
              <a:t>Αν δεν πρόκειται να υλοποιηθούν διαγράφονται.</a:t>
            </a:r>
          </a:p>
          <a:p>
            <a:pPr marL="0" indent="0" algn="just">
              <a:buNone/>
            </a:pPr>
            <a:endParaRPr lang="el-GR" dirty="0"/>
          </a:p>
          <a:p>
            <a:pPr lvl="1" algn="just"/>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126</a:t>
            </a:fld>
            <a:endParaRPr lang="en-US"/>
          </a:p>
        </p:txBody>
      </p:sp>
    </p:spTree>
    <p:extLst>
      <p:ext uri="{BB962C8B-B14F-4D97-AF65-F5344CB8AC3E}">
        <p14:creationId xmlns:p14="http://schemas.microsoft.com/office/powerpoint/2010/main" val="294622777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effectLst>
                  <a:outerShdw blurRad="38100" dist="38100" dir="2700000" algn="tl">
                    <a:srgbClr val="000000">
                      <a:alpha val="43137"/>
                    </a:srgbClr>
                  </a:outerShdw>
                </a:effectLst>
              </a:rPr>
              <a:t>Κατηγορίες δαπανών που ΕΞΑΙΡΟΥΝΤΑΙ από τις πρόνοιες της </a:t>
            </a:r>
            <a:r>
              <a:rPr lang="el-GR" b="1" dirty="0" smtClean="0">
                <a:effectLst>
                  <a:outerShdw blurRad="38100" dist="38100" dir="2700000" algn="tl">
                    <a:srgbClr val="000000">
                      <a:alpha val="43137"/>
                    </a:srgbClr>
                  </a:outerShdw>
                </a:effectLst>
              </a:rPr>
              <a:t>παρούσας Εγκυκλίου</a:t>
            </a:r>
            <a:endParaRPr lang="en-US" dirty="0"/>
          </a:p>
        </p:txBody>
      </p:sp>
      <p:sp>
        <p:nvSpPr>
          <p:cNvPr id="3" name="Content Placeholder 2"/>
          <p:cNvSpPr>
            <a:spLocks noGrp="1"/>
          </p:cNvSpPr>
          <p:nvPr>
            <p:ph idx="1"/>
          </p:nvPr>
        </p:nvSpPr>
        <p:spPr/>
        <p:txBody>
          <a:bodyPr>
            <a:normAutofit fontScale="85000" lnSpcReduction="20000"/>
          </a:bodyPr>
          <a:lstStyle/>
          <a:p>
            <a:pPr algn="just"/>
            <a:r>
              <a:rPr lang="el-GR" sz="3200" dirty="0" smtClean="0"/>
              <a:t>Δαπάνες προσωπικού (μισθοί) και συντάξεων</a:t>
            </a:r>
          </a:p>
          <a:p>
            <a:pPr algn="just"/>
            <a:r>
              <a:rPr lang="el-GR" sz="3200" dirty="0" smtClean="0"/>
              <a:t>Λειτουργικές Δαπάνες</a:t>
            </a:r>
          </a:p>
          <a:p>
            <a:pPr algn="just"/>
            <a:r>
              <a:rPr lang="el-GR" sz="3200" dirty="0" smtClean="0"/>
              <a:t>Συντηρήσεις και Επιδιορθώσεις</a:t>
            </a:r>
          </a:p>
          <a:p>
            <a:pPr algn="just"/>
            <a:r>
              <a:rPr lang="el-GR" sz="3200" dirty="0" smtClean="0"/>
              <a:t>Εκπαίδευση προσωπικού, συνέδρια, </a:t>
            </a:r>
            <a:r>
              <a:rPr lang="el-GR" sz="3200" dirty="0" err="1" smtClean="0"/>
              <a:t>σεμιν</a:t>
            </a:r>
            <a:r>
              <a:rPr lang="el-GR" sz="3200" dirty="0" smtClean="0"/>
              <a:t>. κ.ά.</a:t>
            </a:r>
          </a:p>
          <a:p>
            <a:pPr algn="just"/>
            <a:r>
              <a:rPr lang="el-GR" sz="3200" dirty="0" smtClean="0"/>
              <a:t>Συμβουλευτικές Υπηρεσίες/Έρευνες</a:t>
            </a:r>
          </a:p>
          <a:p>
            <a:pPr algn="just"/>
            <a:r>
              <a:rPr lang="el-GR" sz="3200" dirty="0" smtClean="0"/>
              <a:t>Εκδόσεις και Δημοσιότητα</a:t>
            </a:r>
          </a:p>
          <a:p>
            <a:pPr algn="just"/>
            <a:r>
              <a:rPr lang="el-GR" sz="3200" dirty="0" smtClean="0"/>
              <a:t>Δαπάνες σε σχέση με τα Έσοδα</a:t>
            </a:r>
          </a:p>
          <a:p>
            <a:pPr algn="just"/>
            <a:r>
              <a:rPr lang="el-GR" sz="3200" dirty="0" smtClean="0"/>
              <a:t>Μεταβιβάσεις Εσωτερικού</a:t>
            </a:r>
          </a:p>
          <a:p>
            <a:pPr algn="just"/>
            <a:r>
              <a:rPr lang="el-GR" sz="3200" dirty="0" smtClean="0"/>
              <a:t>Μεταβιβάσεις Εξωτερικού</a:t>
            </a:r>
          </a:p>
          <a:p>
            <a:pPr algn="just"/>
            <a:r>
              <a:rPr lang="el-GR" sz="3200" dirty="0" smtClean="0"/>
              <a:t>Εξυπηρέτηση Δημόσιου χρέους</a:t>
            </a:r>
            <a:endParaRPr lang="el-GR" sz="2800" dirty="0" smtClean="0"/>
          </a:p>
          <a:p>
            <a:pPr algn="just"/>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127</a:t>
            </a:fld>
            <a:endParaRPr lang="en-US"/>
          </a:p>
        </p:txBody>
      </p:sp>
    </p:spTree>
    <p:extLst>
      <p:ext uri="{BB962C8B-B14F-4D97-AF65-F5344CB8AC3E}">
        <p14:creationId xmlns:p14="http://schemas.microsoft.com/office/powerpoint/2010/main" val="58470233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Κατηγορίες δαπανών που ΕΞΑΙΡΟΥΝΤΑΙ (συνέχεια)</a:t>
            </a:r>
            <a:endParaRPr lang="en-US" dirty="0"/>
          </a:p>
        </p:txBody>
      </p:sp>
      <p:sp>
        <p:nvSpPr>
          <p:cNvPr id="3" name="Content Placeholder 2"/>
          <p:cNvSpPr>
            <a:spLocks noGrp="1"/>
          </p:cNvSpPr>
          <p:nvPr>
            <p:ph idx="1"/>
          </p:nvPr>
        </p:nvSpPr>
        <p:spPr/>
        <p:txBody>
          <a:bodyPr>
            <a:normAutofit/>
          </a:bodyPr>
          <a:lstStyle/>
          <a:p>
            <a:pPr algn="just"/>
            <a:r>
              <a:rPr lang="el-GR" sz="3200" dirty="0" smtClean="0"/>
              <a:t>Οποιεσδήποτε δαπάνες χρεώνονται απ’ ευθείας στο Πάγιο Ταμείο της Δημοκρατίας σύμφωνα με το Άρθρο 166 του Συντάγματος.</a:t>
            </a:r>
          </a:p>
          <a:p>
            <a:pPr algn="just"/>
            <a:r>
              <a:rPr lang="el-GR" sz="3200" dirty="0" smtClean="0"/>
              <a:t>Οποιεσδήποτε πληρωμές μέχρι  €50.000 ανεξαρτήτως κατηγορίας δαπανών που αφορούν.</a:t>
            </a:r>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128</a:t>
            </a:fld>
            <a:endParaRPr lang="en-US"/>
          </a:p>
        </p:txBody>
      </p:sp>
    </p:spTree>
    <p:extLst>
      <p:ext uri="{BB962C8B-B14F-4D97-AF65-F5344CB8AC3E}">
        <p14:creationId xmlns:p14="http://schemas.microsoft.com/office/powerpoint/2010/main" val="25380576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Άλλες περιπτώσεις</a:t>
            </a:r>
            <a:endParaRPr lang="en-US" dirty="0"/>
          </a:p>
        </p:txBody>
      </p:sp>
      <p:sp>
        <p:nvSpPr>
          <p:cNvPr id="3" name="Content Placeholder 2"/>
          <p:cNvSpPr>
            <a:spLocks noGrp="1"/>
          </p:cNvSpPr>
          <p:nvPr>
            <p:ph idx="1"/>
          </p:nvPr>
        </p:nvSpPr>
        <p:spPr/>
        <p:txBody>
          <a:bodyPr>
            <a:normAutofit fontScale="92500" lnSpcReduction="10000"/>
          </a:bodyPr>
          <a:lstStyle/>
          <a:p>
            <a:pPr algn="just"/>
            <a:r>
              <a:rPr lang="el-GR" sz="3200" dirty="0" smtClean="0"/>
              <a:t>Αγορές με χρέωση λογαριασμού προκαταβολών (π.χ. Κρατικές Αποθήκες) ο ΛΕ/ΒΛΕ δίνει έγκριση με βάση το εγκεκριμένο συνολικό ύψος προκαταβολών</a:t>
            </a:r>
            <a:endParaRPr lang="el-GR" sz="3200" dirty="0" smtClean="0"/>
          </a:p>
          <a:p>
            <a:pPr algn="just"/>
            <a:r>
              <a:rPr lang="el-GR" sz="3200" dirty="0" smtClean="0"/>
              <a:t>Σε περιπτώσεις διαγωνισμών δημοσίων συμβάσεων οι οποίες γίνονται από ένα Τμήμα εκ μέρος άλλου (π.χ. Δημόσια Έργα, ΗΜΥ), οι διαγωνισμοί δεν θα διενεργούνται εάν δεν υπάρχουν οι απαραίτητες εγκρίσεις δεσμεύσεων από τους πελάτες/«εντολοδόχους»</a:t>
            </a:r>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129</a:t>
            </a:fld>
            <a:endParaRPr lang="en-US"/>
          </a:p>
        </p:txBody>
      </p:sp>
    </p:spTree>
    <p:extLst>
      <p:ext uri="{BB962C8B-B14F-4D97-AF65-F5344CB8AC3E}">
        <p14:creationId xmlns:p14="http://schemas.microsoft.com/office/powerpoint/2010/main" val="4094183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a:t>
            </a:r>
            <a:endParaRPr lang="en-GB" dirty="0"/>
          </a:p>
        </p:txBody>
      </p:sp>
      <p:sp>
        <p:nvSpPr>
          <p:cNvPr id="3" name="Content Placeholder 2"/>
          <p:cNvSpPr>
            <a:spLocks noGrp="1"/>
          </p:cNvSpPr>
          <p:nvPr>
            <p:ph idx="1"/>
          </p:nvPr>
        </p:nvSpPr>
        <p:spPr/>
        <p:txBody>
          <a:bodyPr>
            <a:normAutofit lnSpcReduction="10000"/>
          </a:bodyPr>
          <a:lstStyle/>
          <a:p>
            <a:pPr>
              <a:buNone/>
            </a:pPr>
            <a:r>
              <a:rPr lang="el-GR" dirty="0"/>
              <a:t>Τι περιλαμβάνει:</a:t>
            </a:r>
          </a:p>
          <a:p>
            <a:r>
              <a:rPr lang="el-GR" altLang="en-US" sz="2000" dirty="0">
                <a:solidFill>
                  <a:srgbClr val="36216C"/>
                </a:solidFill>
              </a:rPr>
              <a:t>Τις δαπάνες που βαρύνουν</a:t>
            </a:r>
            <a:r>
              <a:rPr lang="en-US" altLang="en-US" sz="2000" dirty="0">
                <a:solidFill>
                  <a:srgbClr val="36216C"/>
                </a:solidFill>
              </a:rPr>
              <a:t>:</a:t>
            </a:r>
            <a:endParaRPr lang="el-GR" altLang="en-US" sz="2000" dirty="0">
              <a:solidFill>
                <a:srgbClr val="36216C"/>
              </a:solidFill>
            </a:endParaRPr>
          </a:p>
          <a:p>
            <a:pPr lvl="1"/>
            <a:r>
              <a:rPr lang="el-GR" altLang="en-US" sz="2100" u="sng" dirty="0">
                <a:solidFill>
                  <a:srgbClr val="36216C"/>
                </a:solidFill>
              </a:rPr>
              <a:t>Απευθείας</a:t>
            </a:r>
            <a:r>
              <a:rPr lang="el-GR" altLang="en-US" sz="2100" dirty="0">
                <a:solidFill>
                  <a:srgbClr val="36216C"/>
                </a:solidFill>
              </a:rPr>
              <a:t> το Πάγιο Ταμείο – Κατηγορία 1</a:t>
            </a:r>
          </a:p>
          <a:p>
            <a:pPr lvl="1"/>
            <a:r>
              <a:rPr lang="el-GR" altLang="en-US" sz="2100" dirty="0">
                <a:solidFill>
                  <a:srgbClr val="36216C"/>
                </a:solidFill>
              </a:rPr>
              <a:t>Τις τακτικές δαπάνες – Κατηγορία 2</a:t>
            </a:r>
          </a:p>
          <a:p>
            <a:pPr lvl="1"/>
            <a:r>
              <a:rPr lang="el-GR" altLang="en-US" sz="2100" dirty="0">
                <a:solidFill>
                  <a:srgbClr val="36216C"/>
                </a:solidFill>
              </a:rPr>
              <a:t>Τις αναπτυξιακές δαπάνες – Κατηγορία 3</a:t>
            </a:r>
          </a:p>
          <a:p>
            <a:r>
              <a:rPr lang="el-GR" altLang="en-US" sz="2000" dirty="0">
                <a:solidFill>
                  <a:srgbClr val="36216C"/>
                </a:solidFill>
              </a:rPr>
              <a:t>Τα έσοδα που θα εισπραχθούν με βάση νομοθεσίες και κανονισμούς</a:t>
            </a:r>
          </a:p>
          <a:p>
            <a:r>
              <a:rPr lang="el-GR" altLang="en-US" sz="2000" dirty="0">
                <a:solidFill>
                  <a:srgbClr val="36216C"/>
                </a:solidFill>
              </a:rPr>
              <a:t>Κατάσταση ενεργητικού και παθητικού και προϋπολογιζόμενο υπόλοιπο του Πάγιου Ταμείου</a:t>
            </a:r>
          </a:p>
          <a:p>
            <a:r>
              <a:rPr lang="el-GR" altLang="en-US" sz="2000" dirty="0">
                <a:solidFill>
                  <a:srgbClr val="36216C"/>
                </a:solidFill>
              </a:rPr>
              <a:t>Συγκεφαλαιωτικούς Πίνακες Εσόδων – Δαπανών</a:t>
            </a:r>
          </a:p>
          <a:p>
            <a:r>
              <a:rPr lang="el-GR" altLang="en-US" sz="2000" dirty="0">
                <a:solidFill>
                  <a:srgbClr val="36216C"/>
                </a:solidFill>
              </a:rPr>
              <a:t>Πίνακα νέων θέσεων και θέσεων που καταργούνται</a:t>
            </a:r>
          </a:p>
          <a:p>
            <a:r>
              <a:rPr lang="el-GR" altLang="en-US" sz="2000" dirty="0">
                <a:solidFill>
                  <a:srgbClr val="36216C"/>
                </a:solidFill>
              </a:rPr>
              <a:t>Πίνακα με τους ελέγχοντες λειτουργούς και τους λειτουργούς είσπραξης εσόδων</a:t>
            </a:r>
          </a:p>
          <a:p>
            <a:r>
              <a:rPr lang="el-GR" altLang="en-US" sz="2000" dirty="0">
                <a:solidFill>
                  <a:srgbClr val="36216C"/>
                </a:solidFill>
              </a:rPr>
              <a:t>Πίνακα μισθοδοτικών κλιμάκων</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197371714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effectLst>
                  <a:outerShdw blurRad="38100" dist="38100" dir="2700000" algn="tl">
                    <a:srgbClr val="000000">
                      <a:alpha val="43137"/>
                    </a:srgbClr>
                  </a:outerShdw>
                </a:effectLst>
              </a:rPr>
              <a:t>Νομοθετικές Διατάξεις</a:t>
            </a:r>
            <a:endParaRPr lang="en-US" dirty="0"/>
          </a:p>
        </p:txBody>
      </p:sp>
      <p:sp>
        <p:nvSpPr>
          <p:cNvPr id="3" name="Content Placeholder 2"/>
          <p:cNvSpPr>
            <a:spLocks noGrp="1"/>
          </p:cNvSpPr>
          <p:nvPr>
            <p:ph idx="1"/>
          </p:nvPr>
        </p:nvSpPr>
        <p:spPr/>
        <p:txBody>
          <a:bodyPr>
            <a:normAutofit fontScale="85000" lnSpcReduction="10000"/>
          </a:bodyPr>
          <a:lstStyle/>
          <a:p>
            <a:pPr algn="just"/>
            <a:r>
              <a:rPr lang="el-GR" sz="3200" dirty="0" smtClean="0"/>
              <a:t>Ποινική ευθύνη του </a:t>
            </a:r>
            <a:r>
              <a:rPr lang="el-GR" sz="3200" dirty="0" err="1" smtClean="0"/>
              <a:t>Ελέγχοντα</a:t>
            </a:r>
            <a:r>
              <a:rPr lang="el-GR" sz="3200" dirty="0" smtClean="0"/>
              <a:t> Λειτουργού σύμφωνα με το Άρθρο 7 του Ν.38(Ι)/2014</a:t>
            </a:r>
            <a:endParaRPr lang="el-GR" sz="3200" dirty="0" smtClean="0"/>
          </a:p>
          <a:p>
            <a:pPr algn="just"/>
            <a:r>
              <a:rPr lang="el-GR" sz="3200" dirty="0" smtClean="0"/>
              <a:t>Αστική ευθύνη του </a:t>
            </a:r>
            <a:r>
              <a:rPr lang="el-GR" sz="3200" dirty="0" err="1" smtClean="0"/>
              <a:t>Ελέγχοντα</a:t>
            </a:r>
            <a:r>
              <a:rPr lang="el-GR" sz="3200" dirty="0" smtClean="0"/>
              <a:t> Λειτουργού σύμφωνα με το Άρθρο 70 του περί Δημόσιας Υπηρεσίας Νόμου (Ν.1(Ι)/1990)</a:t>
            </a:r>
          </a:p>
          <a:p>
            <a:pPr algn="just"/>
            <a:r>
              <a:rPr lang="el-GR" sz="3200" dirty="0" smtClean="0"/>
              <a:t>Σχετικές οι πρόνοιες του Άρθρου 24 των περί Συντονισμού των Διαδικασιών Σύναψης Δημοσίων Συμβάσεων Προμηθειών, Έργων και Υπηρεσιών (Γενικών) Κανονισμών του 2007 (Κ.Δ.Π. 201/2007) </a:t>
            </a:r>
            <a:r>
              <a:rPr lang="en-US" sz="3200" dirty="0" smtClean="0"/>
              <a:t>: </a:t>
            </a:r>
            <a:r>
              <a:rPr lang="el-GR" sz="3200" dirty="0" smtClean="0"/>
              <a:t>διαγωνισμός προκηρύσσεται αφού έχει βεβαιωθεί εκ των προτέρων η ύπαρξη διαθέσιμων πιστώσεων.</a:t>
            </a:r>
            <a:endParaRPr lang="el-GR" sz="3200" dirty="0" smtClean="0"/>
          </a:p>
          <a:p>
            <a:pPr algn="just"/>
            <a:endParaRPr lang="el-GR" sz="3200" dirty="0"/>
          </a:p>
          <a:p>
            <a:endParaRPr lang="en-US" dirty="0"/>
          </a:p>
        </p:txBody>
      </p:sp>
      <p:sp>
        <p:nvSpPr>
          <p:cNvPr id="4" name="Date Placeholder 3"/>
          <p:cNvSpPr>
            <a:spLocks noGrp="1"/>
          </p:cNvSpPr>
          <p:nvPr>
            <p:ph type="dt" sz="half" idx="10"/>
          </p:nvPr>
        </p:nvSpPr>
        <p:spPr/>
        <p:txBody>
          <a:bodyPr/>
          <a:lstStyle/>
          <a:p>
            <a:pPr>
              <a:defRPr/>
            </a:pPr>
            <a:fld id="{218021E7-8B27-40EE-ADE0-F5EB9DB2756C}"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130</a:t>
            </a:fld>
            <a:endParaRPr lang="en-US"/>
          </a:p>
        </p:txBody>
      </p:sp>
    </p:spTree>
    <p:extLst>
      <p:ext uri="{BB962C8B-B14F-4D97-AF65-F5344CB8AC3E}">
        <p14:creationId xmlns:p14="http://schemas.microsoft.com/office/powerpoint/2010/main" val="257645924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spcBef>
                <a:spcPct val="20000"/>
              </a:spcBef>
            </a:pPr>
            <a:r>
              <a:rPr lang="el-GR" b="1" i="1" dirty="0" smtClean="0">
                <a:ea typeface="+mn-ea"/>
                <a:cs typeface="+mn-cs"/>
              </a:rPr>
              <a:t>ΕΥΧΑΡΙΣΤΩ ΓΙΑ ΤΗΝ ΠΡΟΣΟΧΗ ΣΑΣ</a:t>
            </a:r>
            <a:endParaRPr lang="el-GR" b="1" i="1" dirty="0">
              <a:ea typeface="+mn-ea"/>
              <a:cs typeface="+mn-cs"/>
            </a:endParaRPr>
          </a:p>
        </p:txBody>
      </p:sp>
      <p:sp>
        <p:nvSpPr>
          <p:cNvPr id="4" name="Date Placeholder 3"/>
          <p:cNvSpPr>
            <a:spLocks noGrp="1"/>
          </p:cNvSpPr>
          <p:nvPr>
            <p:ph type="dt" sz="half" idx="10"/>
          </p:nvPr>
        </p:nvSpPr>
        <p:spPr/>
        <p:txBody>
          <a:bodyPr/>
          <a:lstStyle/>
          <a:p>
            <a:pPr>
              <a:defRPr/>
            </a:pPr>
            <a:fld id="{B3C04AF5-AC06-4BFD-92A0-243AAF1BD380}" type="datetime1">
              <a:rPr lang="en-US" smtClean="0"/>
              <a:t>4/9/2024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131</a:t>
            </a:fld>
            <a:endParaRPr lang="en-US"/>
          </a:p>
        </p:txBody>
      </p:sp>
      <p:pic>
        <p:nvPicPr>
          <p:cNvPr id="6" name="Picture 2" descr="http://cliparwolf.com/images/question-clipart/question-clipart-1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2060847"/>
            <a:ext cx="2355586" cy="37444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259632" y="3244334"/>
            <a:ext cx="5256584" cy="1015663"/>
          </a:xfrm>
          <a:prstGeom prst="rect">
            <a:avLst/>
          </a:prstGeom>
        </p:spPr>
        <p:txBody>
          <a:bodyPr wrap="square">
            <a:spAutoFit/>
          </a:bodyPr>
          <a:lstStyle/>
          <a:p>
            <a:pPr marL="0" indent="0" algn="ctr">
              <a:buFont typeface="Arial" panose="020B0604020202020204" pitchFamily="34" charset="0"/>
              <a:buNone/>
            </a:pPr>
            <a:r>
              <a:rPr lang="el-GR" sz="6000" b="1" dirty="0">
                <a:solidFill>
                  <a:srgbClr val="FF0000"/>
                </a:solidFill>
                <a:latin typeface="Comic Sans MS" panose="030F0702030302020204" pitchFamily="66" charset="0"/>
              </a:rPr>
              <a:t>Ερωτήσεις</a:t>
            </a:r>
            <a:r>
              <a:rPr lang="en-US" sz="6000" b="1" dirty="0">
                <a:solidFill>
                  <a:srgbClr val="FF0000"/>
                </a:solidFill>
                <a:latin typeface="Comic Sans MS" panose="030F0702030302020204" pitchFamily="66" charset="0"/>
              </a:rPr>
              <a:t>;</a:t>
            </a:r>
          </a:p>
        </p:txBody>
      </p:sp>
    </p:spTree>
    <p:extLst>
      <p:ext uri="{BB962C8B-B14F-4D97-AF65-F5344CB8AC3E}">
        <p14:creationId xmlns:p14="http://schemas.microsoft.com/office/powerpoint/2010/main" val="383385137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971" y="1052736"/>
            <a:ext cx="8229600" cy="4525963"/>
          </a:xfrm>
        </p:spPr>
        <p:txBody>
          <a:bodyPr>
            <a:normAutofit fontScale="77500" lnSpcReduction="20000"/>
          </a:bodyPr>
          <a:lstStyle/>
          <a:p>
            <a:pPr algn="ctr">
              <a:buNone/>
            </a:pPr>
            <a:r>
              <a:rPr lang="el-GR" sz="9600" dirty="0"/>
              <a:t> </a:t>
            </a:r>
          </a:p>
          <a:p>
            <a:pPr algn="ctr">
              <a:buNone/>
            </a:pPr>
            <a:endParaRPr lang="el-GR" sz="9600" dirty="0"/>
          </a:p>
          <a:p>
            <a:pPr algn="ctr">
              <a:buNone/>
            </a:pPr>
            <a:r>
              <a:rPr lang="el-GR" sz="9600" dirty="0"/>
              <a:t>Καλή σας επιτυχία!</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 – Κοινοβουλευτικός Έλεγχος</a:t>
            </a:r>
            <a:endParaRPr lang="en-GB" dirty="0"/>
          </a:p>
        </p:txBody>
      </p:sp>
      <p:sp>
        <p:nvSpPr>
          <p:cNvPr id="3" name="Content Placeholder 2"/>
          <p:cNvSpPr>
            <a:spLocks noGrp="1"/>
          </p:cNvSpPr>
          <p:nvPr>
            <p:ph idx="1"/>
          </p:nvPr>
        </p:nvSpPr>
        <p:spPr/>
        <p:txBody>
          <a:bodyPr>
            <a:normAutofit/>
          </a:bodyPr>
          <a:lstStyle/>
          <a:p>
            <a:r>
              <a:rPr lang="el-GR" altLang="en-US" dirty="0">
                <a:solidFill>
                  <a:srgbClr val="36216C"/>
                </a:solidFill>
              </a:rPr>
              <a:t>Ασκείται από τη Βουλή των Αντιπροσώπων (νομοθετική εξουσία)</a:t>
            </a:r>
          </a:p>
          <a:p>
            <a:r>
              <a:rPr lang="el-GR" altLang="en-US" dirty="0">
                <a:solidFill>
                  <a:srgbClr val="36216C"/>
                </a:solidFill>
              </a:rPr>
              <a:t>Ασκείται τόσο κατά το στάδιο που οδηγεί στην έγκριση του Προϋπολογισμού όσο και κατά το στάδιο υλοποίησης του</a:t>
            </a:r>
          </a:p>
          <a:p>
            <a:r>
              <a:rPr lang="el-GR" altLang="en-US" dirty="0">
                <a:solidFill>
                  <a:srgbClr val="36216C"/>
                </a:solidFill>
              </a:rPr>
              <a:t>Ο Προϋπολογισμός υποβάλλεται, ως Νομοσχέδιο, από την εκτελεστική εξουσία (Υπουργικό Συμβούλιο) στη Βουλή</a:t>
            </a:r>
          </a:p>
          <a:p>
            <a:endParaRPr lang="en-GB"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2009095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 – Κοινοβουλευτικός Έλεγχος</a:t>
            </a:r>
            <a:endParaRPr lang="en-GB" dirty="0"/>
          </a:p>
        </p:txBody>
      </p:sp>
      <p:sp>
        <p:nvSpPr>
          <p:cNvPr id="3" name="Content Placeholder 2"/>
          <p:cNvSpPr>
            <a:spLocks noGrp="1"/>
          </p:cNvSpPr>
          <p:nvPr>
            <p:ph idx="1"/>
          </p:nvPr>
        </p:nvSpPr>
        <p:spPr/>
        <p:txBody>
          <a:bodyPr>
            <a:normAutofit/>
          </a:bodyPr>
          <a:lstStyle/>
          <a:p>
            <a:pPr>
              <a:buFontTx/>
              <a:buChar char="-"/>
            </a:pPr>
            <a:r>
              <a:rPr lang="el-GR" altLang="en-US" dirty="0">
                <a:solidFill>
                  <a:srgbClr val="36216C"/>
                </a:solidFill>
              </a:rPr>
              <a:t>Η Βουλή έχει το δικαίωμα να απορρίψει τον Προϋπολογισμό, είτε στην ολότητά του είτε μερικώς.</a:t>
            </a:r>
          </a:p>
          <a:p>
            <a:pPr>
              <a:buFontTx/>
              <a:buChar char="-"/>
            </a:pPr>
            <a:r>
              <a:rPr lang="el-GR" altLang="en-US" dirty="0">
                <a:solidFill>
                  <a:srgbClr val="36216C"/>
                </a:solidFill>
              </a:rPr>
              <a:t>Δύναται να μειώσει τις πιστώσεις που προβλέπονται για υλοποίηση κάποιου έργου/ενέργειας</a:t>
            </a:r>
          </a:p>
          <a:p>
            <a:pPr>
              <a:buFontTx/>
              <a:buChar char="-"/>
            </a:pPr>
            <a:r>
              <a:rPr lang="el-GR" altLang="en-US" dirty="0">
                <a:solidFill>
                  <a:srgbClr val="36216C"/>
                </a:solidFill>
              </a:rPr>
              <a:t>Δύναται να δεσμεύσει άρθρα δαπανών και να ορίσει την διαδικασία αποδέσμευσής τους</a:t>
            </a:r>
          </a:p>
          <a:p>
            <a:pPr>
              <a:buFontTx/>
              <a:buChar char="-"/>
            </a:pPr>
            <a:r>
              <a:rPr lang="el-GR" altLang="en-US" dirty="0">
                <a:solidFill>
                  <a:srgbClr val="36216C"/>
                </a:solidFill>
              </a:rPr>
              <a:t>ΔΕΝ ΜΠΟΡΕΙ ΝΑ ΑΥΞΗΣΕΙ ΟΜΩΣ ΤΙΣ ΔΑΠΑΝΕΣ ΤΟΥ ΚΡΑΤΟΥΣ</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1248735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a:t>
            </a:r>
            <a:endParaRPr lang="en-GB" dirty="0"/>
          </a:p>
        </p:txBody>
      </p:sp>
      <p:sp>
        <p:nvSpPr>
          <p:cNvPr id="3" name="Content Placeholder 2"/>
          <p:cNvSpPr>
            <a:spLocks noGrp="1"/>
          </p:cNvSpPr>
          <p:nvPr>
            <p:ph idx="1"/>
          </p:nvPr>
        </p:nvSpPr>
        <p:spPr/>
        <p:txBody>
          <a:bodyPr>
            <a:normAutofit/>
          </a:bodyPr>
          <a:lstStyle/>
          <a:p>
            <a:pPr>
              <a:buNone/>
            </a:pPr>
            <a:r>
              <a:rPr lang="el-GR" altLang="en-US" u="sng" dirty="0">
                <a:solidFill>
                  <a:srgbClr val="36216C"/>
                </a:solidFill>
              </a:rPr>
              <a:t>Δεσμευμένα κονδύλια</a:t>
            </a:r>
          </a:p>
          <a:p>
            <a:r>
              <a:rPr lang="el-GR" altLang="en-US" sz="2000" dirty="0" smtClean="0">
                <a:solidFill>
                  <a:srgbClr val="36216C"/>
                </a:solidFill>
              </a:rPr>
              <a:t>Δυνατότητα </a:t>
            </a:r>
            <a:r>
              <a:rPr lang="el-GR" altLang="en-US" sz="2000" dirty="0">
                <a:solidFill>
                  <a:srgbClr val="36216C"/>
                </a:solidFill>
              </a:rPr>
              <a:t>δέσμευσης από</a:t>
            </a:r>
            <a:r>
              <a:rPr lang="en-GB" altLang="en-US" sz="2000" dirty="0">
                <a:solidFill>
                  <a:srgbClr val="36216C"/>
                </a:solidFill>
              </a:rPr>
              <a:t>:</a:t>
            </a:r>
            <a:endParaRPr lang="el-GR" altLang="en-US" sz="2000" dirty="0">
              <a:solidFill>
                <a:srgbClr val="36216C"/>
              </a:solidFill>
            </a:endParaRPr>
          </a:p>
          <a:p>
            <a:pPr lvl="1"/>
            <a:r>
              <a:rPr lang="el-GR" altLang="en-US" sz="2000" dirty="0">
                <a:solidFill>
                  <a:srgbClr val="36216C"/>
                </a:solidFill>
              </a:rPr>
              <a:t>Βουλή των Αντιπροσώπων ή</a:t>
            </a:r>
          </a:p>
          <a:p>
            <a:pPr lvl="1"/>
            <a:r>
              <a:rPr lang="el-GR" altLang="en-US" sz="2000" dirty="0">
                <a:solidFill>
                  <a:srgbClr val="36216C"/>
                </a:solidFill>
              </a:rPr>
              <a:t>Υπουργείο Οικονομικών</a:t>
            </a:r>
          </a:p>
          <a:p>
            <a:r>
              <a:rPr lang="el-GR" altLang="en-US" sz="2000" dirty="0">
                <a:solidFill>
                  <a:srgbClr val="36216C"/>
                </a:solidFill>
              </a:rPr>
              <a:t>Παροχή χρόνου στο Υπουργείο Οικονομικών λεπτομερή εξέταση και εκτίμηση επιπτώσεων</a:t>
            </a:r>
          </a:p>
          <a:p>
            <a:r>
              <a:rPr lang="el-GR" altLang="en-US" sz="2000" dirty="0">
                <a:solidFill>
                  <a:srgbClr val="36216C"/>
                </a:solidFill>
              </a:rPr>
              <a:t>Αποδέσμευση με εξουσιοδότηση για διενέργεια δαπάνης από</a:t>
            </a:r>
            <a:r>
              <a:rPr lang="en-GB" altLang="en-US" sz="2000" dirty="0">
                <a:solidFill>
                  <a:srgbClr val="36216C"/>
                </a:solidFill>
              </a:rPr>
              <a:t>:</a:t>
            </a:r>
            <a:endParaRPr lang="en-US" altLang="en-US" sz="2000" dirty="0">
              <a:solidFill>
                <a:srgbClr val="36216C"/>
              </a:solidFill>
            </a:endParaRPr>
          </a:p>
          <a:p>
            <a:pPr lvl="1"/>
            <a:r>
              <a:rPr lang="el-GR" altLang="en-US" sz="2000" dirty="0">
                <a:solidFill>
                  <a:srgbClr val="36216C"/>
                </a:solidFill>
              </a:rPr>
              <a:t>Βουλή των Αντιπροσώπων (Κοινοβουλευτική Επιτροπή Οικονομικών) ή</a:t>
            </a:r>
          </a:p>
          <a:p>
            <a:pPr lvl="1"/>
            <a:r>
              <a:rPr lang="el-GR" altLang="en-US" sz="2000" dirty="0">
                <a:solidFill>
                  <a:srgbClr val="36216C"/>
                </a:solidFill>
              </a:rPr>
              <a:t>τον Υπουργό Οικονομικών</a:t>
            </a:r>
          </a:p>
          <a:p>
            <a:pPr lvl="1">
              <a:buNone/>
            </a:pPr>
            <a:r>
              <a:rPr lang="el-GR" altLang="en-US" sz="2000" dirty="0">
                <a:solidFill>
                  <a:srgbClr val="36216C"/>
                </a:solidFill>
              </a:rPr>
              <a:t>ανάλογα με τη σχετική σημείωση που προνοείται στο Νόμο.</a:t>
            </a:r>
          </a:p>
          <a:p>
            <a:pPr>
              <a:buNone/>
            </a:pPr>
            <a:endParaRPr lang="el-GR"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580200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Περί Προϋπολογισμού Νόμος</a:t>
            </a:r>
            <a:endParaRPr lang="en-GB" dirty="0"/>
          </a:p>
        </p:txBody>
      </p:sp>
      <p:sp>
        <p:nvSpPr>
          <p:cNvPr id="3" name="Content Placeholder 2"/>
          <p:cNvSpPr>
            <a:spLocks noGrp="1"/>
          </p:cNvSpPr>
          <p:nvPr>
            <p:ph idx="1"/>
          </p:nvPr>
        </p:nvSpPr>
        <p:spPr>
          <a:xfrm>
            <a:off x="457200" y="2195512"/>
            <a:ext cx="8229600" cy="4525963"/>
          </a:xfrm>
        </p:spPr>
        <p:txBody>
          <a:bodyPr>
            <a:normAutofit/>
          </a:bodyPr>
          <a:lstStyle/>
          <a:p>
            <a:r>
              <a:rPr lang="el-GR" altLang="en-US" dirty="0"/>
              <a:t>Κεφάλαιο στον Προϋπολογισμό σημαίνει το Τμήμα και το Υπουργείο στο οποίο αυτό υπάγεται.</a:t>
            </a:r>
            <a:endParaRPr lang="en-US" altLang="en-US" dirty="0"/>
          </a:p>
          <a:p>
            <a:r>
              <a:rPr lang="en-US" altLang="en-US" dirty="0"/>
              <a:t>T</a:t>
            </a:r>
            <a:r>
              <a:rPr lang="el-GR" altLang="en-US" dirty="0"/>
              <a:t>ο άρθρο δαπανών περιγράφει το σκοπό της δαπάνης για τον οποίο έχει εγκριθεί.</a:t>
            </a:r>
            <a:endParaRPr lang="en-US" altLang="en-US" dirty="0"/>
          </a:p>
          <a:p>
            <a:pPr>
              <a:buNone/>
            </a:pPr>
            <a:endParaRPr lang="el-GR"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3512494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a:t>
            </a:r>
            <a:endParaRPr lang="en-GB" dirty="0"/>
          </a:p>
        </p:txBody>
      </p:sp>
      <p:sp>
        <p:nvSpPr>
          <p:cNvPr id="3" name="Content Placeholder 2"/>
          <p:cNvSpPr>
            <a:spLocks noGrp="1"/>
          </p:cNvSpPr>
          <p:nvPr>
            <p:ph idx="1"/>
          </p:nvPr>
        </p:nvSpPr>
        <p:spPr/>
        <p:txBody>
          <a:bodyPr>
            <a:normAutofit/>
          </a:bodyPr>
          <a:lstStyle/>
          <a:p>
            <a:pPr>
              <a:buNone/>
            </a:pPr>
            <a:r>
              <a:rPr lang="el-GR" altLang="en-US" b="1" u="sng" dirty="0">
                <a:solidFill>
                  <a:srgbClr val="36216C"/>
                </a:solidFill>
              </a:rPr>
              <a:t>Ανεπάρκεια Πιστώσεων</a:t>
            </a:r>
          </a:p>
          <a:p>
            <a:r>
              <a:rPr lang="el-GR" altLang="en-US" sz="2000" dirty="0">
                <a:solidFill>
                  <a:srgbClr val="36216C"/>
                </a:solidFill>
              </a:rPr>
              <a:t>Ο Διευθυντής του Τμήματος εντοπίζει την ανεπάρκεια των πιστώσεων σε κάποιο άρθρο δαπανών</a:t>
            </a:r>
          </a:p>
          <a:p>
            <a:r>
              <a:rPr lang="el-GR" altLang="en-US" sz="2000" dirty="0">
                <a:solidFill>
                  <a:srgbClr val="36216C"/>
                </a:solidFill>
              </a:rPr>
              <a:t>Ελέγχει κατά πόσο μπορεί να αντεπεξέλθει χρησιμοποιώντας άλλες πιστώσεις κάτω από την ίδια υποομάδα άρθρων.</a:t>
            </a:r>
          </a:p>
          <a:p>
            <a:r>
              <a:rPr lang="el-GR" altLang="en-US" sz="2000" dirty="0">
                <a:solidFill>
                  <a:srgbClr val="36216C"/>
                </a:solidFill>
              </a:rPr>
              <a:t>ΔΕΝ ΔΕΣΜΕΥΕΙ ΤΟ ΚΡΑΤΟΣ ΜΕ ΜΕΛΛΟΝΤΙΚΕΣ ΔΑΠΑΝΕΣ ΠΕΡΑΝ ΤΩΝ ΕΓΚΕΚΡΙΜΕΝΩΝ ΠΙΣΤΩΣΕΩΝ</a:t>
            </a:r>
          </a:p>
          <a:p>
            <a:r>
              <a:rPr lang="el-GR" altLang="en-US" sz="2000" dirty="0">
                <a:solidFill>
                  <a:srgbClr val="36216C"/>
                </a:solidFill>
              </a:rPr>
              <a:t>Αποτείνεται προς τον Υπουργό Οικονομικών για διάθεση πρόσθετων πιστώσεων, με επαρκή αιτιολόγηση και υποδεικνύοντας εξοικονομήσεις από άλλα άρθρα δαπανών του Τμήματός του, εάν είναι εφικτό.</a:t>
            </a:r>
          </a:p>
          <a:p>
            <a:r>
              <a:rPr lang="el-GR" altLang="en-US" sz="2000" dirty="0">
                <a:solidFill>
                  <a:srgbClr val="36216C"/>
                </a:solidFill>
              </a:rPr>
              <a:t>ΕΙΔΙΚΟ ΕΝΤΑΛΜΑ ΠΛΗΡΩΜΗΣ</a:t>
            </a:r>
          </a:p>
          <a:p>
            <a:pPr>
              <a:buNone/>
            </a:pPr>
            <a:endParaRPr lang="el-GR"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321248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a:t>
            </a:r>
            <a:endParaRPr lang="en-GB" dirty="0"/>
          </a:p>
        </p:txBody>
      </p:sp>
      <p:sp>
        <p:nvSpPr>
          <p:cNvPr id="3" name="Content Placeholder 2"/>
          <p:cNvSpPr>
            <a:spLocks noGrp="1"/>
          </p:cNvSpPr>
          <p:nvPr>
            <p:ph idx="1"/>
          </p:nvPr>
        </p:nvSpPr>
        <p:spPr/>
        <p:txBody>
          <a:bodyPr>
            <a:normAutofit/>
          </a:bodyPr>
          <a:lstStyle/>
          <a:p>
            <a:pPr>
              <a:buNone/>
            </a:pPr>
            <a:r>
              <a:rPr lang="el-GR" altLang="en-US" b="1" u="sng" dirty="0">
                <a:solidFill>
                  <a:srgbClr val="36216C"/>
                </a:solidFill>
              </a:rPr>
              <a:t>Ανεπάρκεια Πιστώσεων (συνέχεια)</a:t>
            </a:r>
          </a:p>
          <a:p>
            <a:r>
              <a:rPr lang="el-GR" altLang="en-US" dirty="0">
                <a:solidFill>
                  <a:srgbClr val="36216C"/>
                </a:solidFill>
              </a:rPr>
              <a:t>Το Υπουργείο Οικονομικών αφότου λάβει το αίτημα, μπορεί:</a:t>
            </a:r>
          </a:p>
          <a:p>
            <a:pPr lvl="1"/>
            <a:r>
              <a:rPr lang="el-GR" altLang="en-US" sz="2000" dirty="0">
                <a:solidFill>
                  <a:srgbClr val="36216C"/>
                </a:solidFill>
              </a:rPr>
              <a:t>Να το απορρίψει</a:t>
            </a:r>
          </a:p>
          <a:p>
            <a:pPr lvl="1"/>
            <a:r>
              <a:rPr lang="el-GR" altLang="en-US" sz="2000" dirty="0">
                <a:solidFill>
                  <a:srgbClr val="36216C"/>
                </a:solidFill>
              </a:rPr>
              <a:t>Να παραχωρήσει τις πρόσθετες πιστώσεις που ζητούνται με παραχώρηση ισόποσων εξοικονομήσεων από άλλα άρθρα δαπανών του ίδιου Τμήματος ή του ίδιου Υπουργείου ή άλλου Υπουργείου</a:t>
            </a:r>
          </a:p>
          <a:p>
            <a:pPr lvl="1"/>
            <a:r>
              <a:rPr lang="el-GR" altLang="en-US" sz="2000" dirty="0">
                <a:solidFill>
                  <a:srgbClr val="36216C"/>
                </a:solidFill>
              </a:rPr>
              <a:t>Να παραχωρήσει πρόσθετες πιστώσεις, αξιοποιώντας το Αποθεματικό Έκτακτων Αναγκών, στις περιπτώσεις που αυτό είναι θεμιτό.</a:t>
            </a:r>
          </a:p>
          <a:p>
            <a:pPr lvl="1"/>
            <a:r>
              <a:rPr lang="el-GR" altLang="en-US" sz="2000" dirty="0">
                <a:solidFill>
                  <a:srgbClr val="36216C"/>
                </a:solidFill>
              </a:rPr>
              <a:t>Να υποβάλει Νομοσχέδιο για Συμπληρωματικό Προϋπολογισμό</a:t>
            </a:r>
          </a:p>
          <a:p>
            <a:pPr>
              <a:buNone/>
            </a:pPr>
            <a:endParaRPr lang="el-GR"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244758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Εξεταστέα Ύλη</a:t>
            </a:r>
          </a:p>
        </p:txBody>
      </p:sp>
      <p:sp>
        <p:nvSpPr>
          <p:cNvPr id="3" name="Content Placeholder 2"/>
          <p:cNvSpPr>
            <a:spLocks noGrp="1"/>
          </p:cNvSpPr>
          <p:nvPr>
            <p:ph idx="1"/>
          </p:nvPr>
        </p:nvSpPr>
        <p:spPr/>
        <p:txBody>
          <a:bodyPr>
            <a:normAutofit fontScale="92500" lnSpcReduction="10000"/>
          </a:bodyPr>
          <a:lstStyle/>
          <a:p>
            <a:r>
              <a:rPr lang="el-GR" b="1" dirty="0"/>
              <a:t>Σύνταγμα</a:t>
            </a:r>
            <a:r>
              <a:rPr lang="el-GR" dirty="0"/>
              <a:t> της Κυπριακής Δημοκρατίας – Δημοσιονομικές Διατάξεις (Μέρος ΧΙ)</a:t>
            </a:r>
          </a:p>
          <a:p>
            <a:r>
              <a:rPr lang="el-GR" dirty="0"/>
              <a:t>Περί Προϋπολογισμού </a:t>
            </a:r>
            <a:r>
              <a:rPr lang="el-GR" b="1" dirty="0"/>
              <a:t>Νόμος</a:t>
            </a:r>
            <a:endParaRPr lang="el-GR" dirty="0"/>
          </a:p>
          <a:p>
            <a:r>
              <a:rPr lang="el-GR" dirty="0"/>
              <a:t>Περί Λογιστικής και Δημοσιονομικής Διαχείρισης και Χρηματοοικονομικού Ελέγχου της Δημοκρατίας </a:t>
            </a:r>
            <a:r>
              <a:rPr lang="el-GR" b="1" dirty="0" smtClean="0"/>
              <a:t>Νόμος </a:t>
            </a:r>
            <a:r>
              <a:rPr lang="el-GR" dirty="0"/>
              <a:t>(</a:t>
            </a:r>
            <a:r>
              <a:rPr lang="el-GR" dirty="0" smtClean="0"/>
              <a:t>Ν.38(Ι</a:t>
            </a:r>
            <a:r>
              <a:rPr lang="el-GR" dirty="0"/>
              <a:t>)/2014</a:t>
            </a:r>
            <a:r>
              <a:rPr lang="el-GR" dirty="0" smtClean="0"/>
              <a:t>)</a:t>
            </a:r>
            <a:endParaRPr lang="el-GR" b="1" dirty="0" smtClean="0"/>
          </a:p>
          <a:p>
            <a:r>
              <a:rPr lang="el-GR" dirty="0" smtClean="0"/>
              <a:t>Περί της Δημοσιονομικής Ευθύνης και Δημοσιονομικού Πλαισίου </a:t>
            </a:r>
            <a:r>
              <a:rPr lang="el-GR" b="1" dirty="0" smtClean="0"/>
              <a:t>Νόμος</a:t>
            </a:r>
            <a:r>
              <a:rPr lang="el-GR" dirty="0" smtClean="0"/>
              <a:t> (Ν.20(Ι)/2014)</a:t>
            </a:r>
          </a:p>
          <a:p>
            <a:pPr lvl="1"/>
            <a:r>
              <a:rPr lang="el-GR" dirty="0" smtClean="0"/>
              <a:t>Μέρος ΙΙ</a:t>
            </a:r>
            <a:r>
              <a:rPr lang="en-US" dirty="0" smtClean="0"/>
              <a:t>: </a:t>
            </a:r>
            <a:r>
              <a:rPr lang="el-GR" dirty="0" smtClean="0"/>
              <a:t>Θεσμικές Αρμοδιότητες Δημοσιονομικού Πλαισίου</a:t>
            </a:r>
          </a:p>
          <a:p>
            <a:pPr lvl="1"/>
            <a:r>
              <a:rPr lang="el-GR" dirty="0" smtClean="0"/>
              <a:t>Μέρος </a:t>
            </a:r>
            <a:r>
              <a:rPr lang="en-US" dirty="0" smtClean="0"/>
              <a:t>V: </a:t>
            </a:r>
            <a:r>
              <a:rPr lang="el-GR" dirty="0" smtClean="0"/>
              <a:t>Προϋπολογισμός και Μεσοπρόθεσμο Δημοσιονομικό Πλαίσιο –Ετοιμασία και Έγκριση</a:t>
            </a:r>
          </a:p>
        </p:txBody>
      </p:sp>
      <p:sp>
        <p:nvSpPr>
          <p:cNvPr id="4" name="Date Placeholder 3"/>
          <p:cNvSpPr>
            <a:spLocks noGrp="1"/>
          </p:cNvSpPr>
          <p:nvPr>
            <p:ph type="dt" sz="half" idx="10"/>
          </p:nvPr>
        </p:nvSpPr>
        <p:spPr/>
        <p:txBody>
          <a:bodyPr/>
          <a:lstStyle/>
          <a:p>
            <a:pPr>
              <a:defRPr/>
            </a:pPr>
            <a:fld id="{87AF66C9-1F29-429F-916E-864766158475}" type="datetime1">
              <a:rPr lang="el-GR" smtClean="0"/>
              <a:pPr>
                <a:defRPr/>
              </a:pPr>
              <a:t>9/4/2024</a:t>
            </a:fld>
            <a:endParaRPr lang="en-US" dirty="0"/>
          </a:p>
        </p:txBody>
      </p:sp>
    </p:spTree>
    <p:extLst>
      <p:ext uri="{BB962C8B-B14F-4D97-AF65-F5344CB8AC3E}">
        <p14:creationId xmlns:p14="http://schemas.microsoft.com/office/powerpoint/2010/main" val="3656867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Κρατικός Προϋπολογισμός</a:t>
            </a:r>
            <a:endParaRPr lang="en-GB" dirty="0"/>
          </a:p>
        </p:txBody>
      </p:sp>
      <p:sp>
        <p:nvSpPr>
          <p:cNvPr id="3" name="Content Placeholder 2"/>
          <p:cNvSpPr>
            <a:spLocks noGrp="1"/>
          </p:cNvSpPr>
          <p:nvPr>
            <p:ph idx="1"/>
          </p:nvPr>
        </p:nvSpPr>
        <p:spPr/>
        <p:txBody>
          <a:bodyPr>
            <a:normAutofit/>
          </a:bodyPr>
          <a:lstStyle/>
          <a:p>
            <a:pPr>
              <a:buNone/>
            </a:pPr>
            <a:r>
              <a:rPr lang="el-GR" altLang="en-US" dirty="0">
                <a:solidFill>
                  <a:srgbClr val="36216C"/>
                </a:solidFill>
              </a:rPr>
              <a:t>ΣΥΜΠΛΗΡΩΜΑΤΙΚΟΣ ΠΡΟΫΠΟΛΟΓΙΣΜΟΣ</a:t>
            </a:r>
          </a:p>
          <a:p>
            <a:r>
              <a:rPr lang="el-GR" altLang="en-US" sz="2400" dirty="0">
                <a:solidFill>
                  <a:srgbClr val="36216C"/>
                </a:solidFill>
              </a:rPr>
              <a:t>Είναι αναγκαίος</a:t>
            </a:r>
            <a:r>
              <a:rPr lang="en-GB" altLang="en-US" sz="2400" dirty="0">
                <a:solidFill>
                  <a:srgbClr val="36216C"/>
                </a:solidFill>
              </a:rPr>
              <a:t>:</a:t>
            </a:r>
            <a:endParaRPr lang="el-GR" altLang="en-US" sz="2400" dirty="0">
              <a:solidFill>
                <a:srgbClr val="36216C"/>
              </a:solidFill>
            </a:endParaRPr>
          </a:p>
          <a:p>
            <a:pPr lvl="1"/>
            <a:r>
              <a:rPr lang="el-GR" altLang="en-US" dirty="0">
                <a:solidFill>
                  <a:srgbClr val="36216C"/>
                </a:solidFill>
              </a:rPr>
              <a:t>για τη δημιουργία νέου κεφαλαίου δαπανών</a:t>
            </a:r>
          </a:p>
          <a:p>
            <a:pPr lvl="1"/>
            <a:r>
              <a:rPr lang="el-GR" altLang="en-US" dirty="0">
                <a:solidFill>
                  <a:srgbClr val="36216C"/>
                </a:solidFill>
              </a:rPr>
              <a:t>για τη δημιουργία νέου άρθρου</a:t>
            </a:r>
          </a:p>
          <a:p>
            <a:pPr lvl="1"/>
            <a:r>
              <a:rPr lang="el-GR" altLang="en-US" dirty="0">
                <a:solidFill>
                  <a:srgbClr val="36216C"/>
                </a:solidFill>
              </a:rPr>
              <a:t>για τη δημιουργία νέας θέσης</a:t>
            </a:r>
          </a:p>
          <a:p>
            <a:pPr lvl="1"/>
            <a:r>
              <a:rPr lang="el-GR" altLang="en-US" dirty="0">
                <a:solidFill>
                  <a:srgbClr val="36216C"/>
                </a:solidFill>
              </a:rPr>
              <a:t>όταν δεν υπάρχουν εξοικονομήσεις</a:t>
            </a:r>
          </a:p>
          <a:p>
            <a:pPr lvl="1"/>
            <a:r>
              <a:rPr lang="el-GR" altLang="en-US" dirty="0">
                <a:solidFill>
                  <a:srgbClr val="36216C"/>
                </a:solidFill>
              </a:rPr>
              <a:t>όταν η ανάγκη δεν μπορεί να καλυφθεί από «Μη προβλεπόμενες δαπάνες και αποθεματικό»</a:t>
            </a:r>
          </a:p>
          <a:p>
            <a:pPr lvl="1"/>
            <a:r>
              <a:rPr lang="el-GR" altLang="en-US" dirty="0">
                <a:solidFill>
                  <a:srgbClr val="36216C"/>
                </a:solidFill>
              </a:rPr>
              <a:t>όταν για τον σκοπό για τον οποίο απαιτείται δεν έχει εγκριθεί οποιοδήποτε κονδύλι</a:t>
            </a:r>
          </a:p>
          <a:p>
            <a:pPr>
              <a:buNone/>
            </a:pPr>
            <a:endParaRPr lang="el-GR"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1394443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Περί Λογιστικής και Δημοσιονομικής Διαχείρισης και Χρηματοοικονομικού Ελέγχου Νόμος</a:t>
            </a:r>
            <a:endParaRPr lang="en-GB" dirty="0"/>
          </a:p>
        </p:txBody>
      </p:sp>
      <p:sp>
        <p:nvSpPr>
          <p:cNvPr id="3" name="Content Placeholder 2"/>
          <p:cNvSpPr>
            <a:spLocks noGrp="1"/>
          </p:cNvSpPr>
          <p:nvPr>
            <p:ph idx="1"/>
          </p:nvPr>
        </p:nvSpPr>
        <p:spPr/>
        <p:txBody>
          <a:bodyPr>
            <a:normAutofit fontScale="70000" lnSpcReduction="20000"/>
          </a:bodyPr>
          <a:lstStyle/>
          <a:p>
            <a:pPr marL="109728" indent="0">
              <a:buNone/>
              <a:defRPr/>
            </a:pPr>
            <a:r>
              <a:rPr lang="el-GR" sz="3700" dirty="0"/>
              <a:t>Εκσυγχρονισμός νομοθετικού πλαισίου με:</a:t>
            </a:r>
          </a:p>
          <a:p>
            <a:pPr>
              <a:defRPr/>
            </a:pPr>
            <a:r>
              <a:rPr lang="el-GR" sz="3100" dirty="0"/>
              <a:t>διασαφήνιση προνοιών που ήταν ασαφείς και</a:t>
            </a:r>
          </a:p>
          <a:p>
            <a:pPr>
              <a:defRPr/>
            </a:pPr>
            <a:r>
              <a:rPr lang="el-GR" sz="3100" dirty="0"/>
              <a:t>τη θεσμοθέτηση διαδικασιών</a:t>
            </a:r>
          </a:p>
          <a:p>
            <a:pPr>
              <a:defRPr/>
            </a:pPr>
            <a:r>
              <a:rPr lang="el-GR" sz="3100" dirty="0"/>
              <a:t>διευκρινίζεται ο ρόλος του Γενικού Λογιστή ως προς:</a:t>
            </a:r>
            <a:endParaRPr lang="en-US" sz="3100" dirty="0"/>
          </a:p>
          <a:p>
            <a:pPr lvl="1">
              <a:defRPr/>
            </a:pPr>
            <a:r>
              <a:rPr lang="el-GR" sz="3100" dirty="0"/>
              <a:t>τη χρηστή χρηματοοικονομική διαχείριση του Κράτους, </a:t>
            </a:r>
            <a:endParaRPr lang="en-US" sz="3100" dirty="0"/>
          </a:p>
          <a:p>
            <a:pPr lvl="1">
              <a:defRPr/>
            </a:pPr>
            <a:r>
              <a:rPr lang="el-GR" sz="3100" dirty="0"/>
              <a:t>την εισαγωγή μηχανογραφημένων λογιστικών συστημάτων και </a:t>
            </a:r>
            <a:endParaRPr lang="en-US" sz="3100" dirty="0"/>
          </a:p>
          <a:p>
            <a:pPr lvl="1">
              <a:defRPr/>
            </a:pPr>
            <a:r>
              <a:rPr lang="el-GR" sz="3100" dirty="0"/>
              <a:t>στη διεξαγωγή ειδικών ερευνών σε θέματα της αρμοδιότητάς του</a:t>
            </a:r>
            <a:endParaRPr lang="en-US" sz="3100" dirty="0"/>
          </a:p>
          <a:p>
            <a:pPr>
              <a:defRPr/>
            </a:pPr>
            <a:r>
              <a:rPr lang="el-GR" sz="3100" dirty="0"/>
              <a:t>διασαφηνίζεται η ευθύνη των Ελεγχόντων Λειτουργών</a:t>
            </a:r>
          </a:p>
          <a:p>
            <a:pPr>
              <a:defRPr/>
            </a:pPr>
            <a:r>
              <a:rPr lang="el-GR" sz="3100" dirty="0"/>
              <a:t>εισάγεται η υποχρέωση για εφαρμογή αποτελεσματικού και αποδοτικού συστήματος εσωτερικού ελέγχου</a:t>
            </a:r>
            <a:endParaRPr lang="en-US" sz="3100" dirty="0"/>
          </a:p>
          <a:p>
            <a:pPr>
              <a:defRPr/>
            </a:pPr>
            <a:r>
              <a:rPr lang="el-GR" sz="3100" dirty="0"/>
              <a:t>υποχρέωση των Υπαλλήλων να απέχουν από οποιαδήποτε ενέργεια η οποία συγκρούεται με τα προσωπικά τους συμφέροντα</a:t>
            </a:r>
            <a:endParaRPr lang="en-US" sz="3100" dirty="0"/>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Περί Λογιστικής και Δημοσιονομικής Διαχείρισης και Χρηματοοικονομικού Ελέγχου Νόμος</a:t>
            </a:r>
            <a:endParaRPr lang="en-GB" dirty="0"/>
          </a:p>
        </p:txBody>
      </p:sp>
      <p:sp>
        <p:nvSpPr>
          <p:cNvPr id="3" name="Content Placeholder 2"/>
          <p:cNvSpPr>
            <a:spLocks noGrp="1"/>
          </p:cNvSpPr>
          <p:nvPr>
            <p:ph idx="1"/>
          </p:nvPr>
        </p:nvSpPr>
        <p:spPr/>
        <p:txBody>
          <a:bodyPr>
            <a:normAutofit/>
          </a:bodyPr>
          <a:lstStyle/>
          <a:p>
            <a:r>
              <a:rPr lang="el-GR" altLang="en-US" dirty="0"/>
              <a:t>Εισάγεται η έννοια του ασυμβιβάστου μεταξύ των καθηκόντων του Ελέγχοντα Λειτουργού και των καθηκόντων του εκπροσώπου του Γενικού Λογιστή.</a:t>
            </a:r>
            <a:endParaRPr lang="en-US" altLang="en-US" dirty="0"/>
          </a:p>
          <a:p>
            <a:r>
              <a:rPr lang="el-GR" altLang="en-US" dirty="0"/>
              <a:t>Θεσμοθετούνται προϋποθέσεις για την παραχώρηση / έλεγχο των χορηγιών και κατά χάριν δωρεών</a:t>
            </a:r>
          </a:p>
          <a:p>
            <a:r>
              <a:rPr lang="el-GR" altLang="en-US" dirty="0"/>
              <a:t>Ενισχύεται η διαφάνεια στις οικονομικές δραστηριότητες του κράτους</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4</a:t>
            </a:r>
            <a:r>
              <a:rPr lang="el-GR" dirty="0"/>
              <a:t>: Αρμοδιότητες/ εξουσίες Γενικού Λογιστή της Δημοκρατίας</a:t>
            </a:r>
            <a:endParaRPr lang="en-GB" dirty="0"/>
          </a:p>
        </p:txBody>
      </p:sp>
      <p:sp>
        <p:nvSpPr>
          <p:cNvPr id="3" name="Content Placeholder 2"/>
          <p:cNvSpPr>
            <a:spLocks noGrp="1"/>
          </p:cNvSpPr>
          <p:nvPr>
            <p:ph idx="1"/>
          </p:nvPr>
        </p:nvSpPr>
        <p:spPr/>
        <p:txBody>
          <a:bodyPr>
            <a:normAutofit fontScale="62500" lnSpcReduction="20000"/>
          </a:bodyPr>
          <a:lstStyle/>
          <a:p>
            <a:pPr>
              <a:buNone/>
              <a:defRPr/>
            </a:pPr>
            <a:r>
              <a:rPr lang="el-GR" sz="3200" dirty="0"/>
              <a:t>Ο Γενικός Λογιστής, έχει τις ακόλουθες αρμοδιότητες και εξουσίες:</a:t>
            </a:r>
          </a:p>
          <a:p>
            <a:pPr>
              <a:defRPr/>
            </a:pPr>
            <a:r>
              <a:rPr lang="el-GR" sz="3200" dirty="0"/>
              <a:t>διευθύνει και επιβλέπει τη λογιστική εργασία των οικονομικών φορέων και των ειδικών ταμείων</a:t>
            </a:r>
          </a:p>
          <a:p>
            <a:pPr>
              <a:defRPr/>
            </a:pPr>
            <a:r>
              <a:rPr lang="el-GR" sz="3200" dirty="0"/>
              <a:t>τηρεί και ενημερώνει όλους τους λογαριασμούς, βιβλία και άλλα έγγραφα και δελτία που σχετίζονται  με τα οικονομικά και λογιστικά θέματα  των οικονομικών φορέων και των ειδικών ταμείων</a:t>
            </a:r>
          </a:p>
          <a:p>
            <a:pPr>
              <a:defRPr/>
            </a:pPr>
            <a:r>
              <a:rPr lang="el-GR" sz="3200" dirty="0"/>
              <a:t>προωθεί τη χρηστή χρηματοοικονομική διαχείριση  των οικονομικών φορέων και των ειδικών ταμείων που περιλαμβάνει (μεταξύ άλλων):</a:t>
            </a:r>
          </a:p>
          <a:p>
            <a:pPr lvl="1">
              <a:defRPr/>
            </a:pPr>
            <a:r>
              <a:rPr lang="el-GR" sz="3200" dirty="0"/>
              <a:t>τον προγραμματισμό,</a:t>
            </a:r>
          </a:p>
          <a:p>
            <a:pPr lvl="1">
              <a:defRPr/>
            </a:pPr>
            <a:r>
              <a:rPr lang="el-GR" sz="3200" dirty="0"/>
              <a:t>την οργάνωση,</a:t>
            </a:r>
          </a:p>
          <a:p>
            <a:pPr lvl="1">
              <a:defRPr/>
            </a:pPr>
            <a:r>
              <a:rPr lang="el-GR" sz="3200" dirty="0"/>
              <a:t>την καθοδήγηση και </a:t>
            </a:r>
          </a:p>
          <a:p>
            <a:pPr lvl="1">
              <a:defRPr/>
            </a:pPr>
            <a:r>
              <a:rPr lang="el-GR" sz="3200" dirty="0"/>
              <a:t>τον έλεγχο των οικονομικών δραστηριοτήτων και των πόρων τους</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4</a:t>
            </a:r>
            <a:r>
              <a:rPr lang="el-GR" dirty="0"/>
              <a:t>: Αρμοδιότητες/ εξουσίες Γενικού Λογιστή της Δημοκρατίας</a:t>
            </a:r>
            <a:endParaRPr lang="en-GB" dirty="0"/>
          </a:p>
        </p:txBody>
      </p:sp>
      <p:sp>
        <p:nvSpPr>
          <p:cNvPr id="3" name="Content Placeholder 2"/>
          <p:cNvSpPr>
            <a:spLocks noGrp="1"/>
          </p:cNvSpPr>
          <p:nvPr>
            <p:ph idx="1"/>
          </p:nvPr>
        </p:nvSpPr>
        <p:spPr/>
        <p:txBody>
          <a:bodyPr>
            <a:normAutofit fontScale="70000" lnSpcReduction="20000"/>
          </a:bodyPr>
          <a:lstStyle/>
          <a:p>
            <a:pPr>
              <a:defRPr/>
            </a:pPr>
            <a:r>
              <a:rPr lang="el-GR" sz="3200" dirty="0"/>
              <a:t>προωθεί την ορθολογιστική διαχείριση για αξιοποίηση των στοιχείων ενεργητικού των οικονομικών φορέων</a:t>
            </a:r>
          </a:p>
          <a:p>
            <a:pPr>
              <a:defRPr/>
            </a:pPr>
            <a:r>
              <a:rPr lang="el-GR" sz="3200" dirty="0"/>
              <a:t>διενεργεί όλες τις πληρωμές των οικονομικών φορέων</a:t>
            </a:r>
          </a:p>
          <a:p>
            <a:pPr>
              <a:defRPr/>
            </a:pPr>
            <a:r>
              <a:rPr lang="el-GR" sz="3200" dirty="0"/>
              <a:t>ετοιμάζει: </a:t>
            </a:r>
          </a:p>
          <a:p>
            <a:pPr lvl="1">
              <a:defRPr/>
            </a:pPr>
            <a:r>
              <a:rPr lang="el-GR" dirty="0"/>
              <a:t>τις οικονομικές καταστάσεις που περιλαμβάνουν όλους τους οικονομικούς φορείς</a:t>
            </a:r>
          </a:p>
          <a:p>
            <a:pPr lvl="1">
              <a:defRPr/>
            </a:pPr>
            <a:r>
              <a:rPr lang="el-GR" dirty="0"/>
              <a:t>τις ενοποιημένες οικονομικές καταστάσεις της Γενικής Κυβέρνησης</a:t>
            </a:r>
          </a:p>
          <a:p>
            <a:pPr lvl="1">
              <a:defRPr/>
            </a:pPr>
            <a:r>
              <a:rPr lang="el-GR" dirty="0"/>
              <a:t>τις οικονομικές καταστάσεις των ειδικών ταμείων</a:t>
            </a:r>
          </a:p>
          <a:p>
            <a:pPr>
              <a:defRPr/>
            </a:pPr>
            <a:r>
              <a:rPr lang="el-GR" sz="3200" dirty="0"/>
              <a:t>ελέγχει και εγκρίνει την εισαγωγή μηχανογραφημένων λογιστικών συστημάτων των οικονομικών φορέων πριν την εφαρμογή τους και επαναξιολογεί τη λειτουργία τους σε τακτά χρονικά διαστήματα κατά την κρίση του </a:t>
            </a:r>
          </a:p>
          <a:p>
            <a:pPr>
              <a:defRPr/>
            </a:pPr>
            <a:r>
              <a:rPr lang="el-GR" sz="3200" dirty="0"/>
              <a:t>ασκεί οποιεσδήποτε άλλες εξουσίες και εκτελεί οποιαδήποτε άλλα καθήκοντα ή υπηρεσίες, που ανατίθενται σε αυτόν με Νόμους  και Κανονισμούς</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4</a:t>
            </a:r>
            <a:r>
              <a:rPr lang="el-GR" dirty="0"/>
              <a:t>: Αρμοδιότητες/ εξουσίες Γενικού Λογιστή της Δημοκρατίας</a:t>
            </a:r>
            <a:endParaRPr lang="en-GB" dirty="0"/>
          </a:p>
        </p:txBody>
      </p:sp>
      <p:sp>
        <p:nvSpPr>
          <p:cNvPr id="3" name="Content Placeholder 2"/>
          <p:cNvSpPr>
            <a:spLocks noGrp="1"/>
          </p:cNvSpPr>
          <p:nvPr>
            <p:ph idx="1"/>
          </p:nvPr>
        </p:nvSpPr>
        <p:spPr/>
        <p:txBody>
          <a:bodyPr>
            <a:normAutofit lnSpcReduction="10000"/>
          </a:bodyPr>
          <a:lstStyle/>
          <a:p>
            <a:pPr>
              <a:defRPr/>
            </a:pPr>
            <a:r>
              <a:rPr lang="el-GR" dirty="0"/>
              <a:t>Ο Γενικός Λογιστής διευθύνει και επιβλέπει,</a:t>
            </a:r>
            <a:r>
              <a:rPr lang="en-US" dirty="0"/>
              <a:t> </a:t>
            </a:r>
            <a:r>
              <a:rPr lang="el-GR" dirty="0"/>
              <a:t>οποιουσδήποτε άλλους λογαριασμούς:</a:t>
            </a:r>
          </a:p>
          <a:p>
            <a:pPr lvl="2">
              <a:buClr>
                <a:schemeClr val="accent1"/>
              </a:buClr>
              <a:defRPr/>
            </a:pPr>
            <a:r>
              <a:rPr lang="el-GR" sz="2500" dirty="0"/>
              <a:t>αρχών τοπικής αυτοδιοίκησης,</a:t>
            </a:r>
          </a:p>
          <a:p>
            <a:pPr lvl="2">
              <a:buClr>
                <a:schemeClr val="accent1"/>
              </a:buClr>
              <a:defRPr/>
            </a:pPr>
            <a:r>
              <a:rPr lang="el-GR" sz="2500" dirty="0"/>
              <a:t>οντοτήτων Γενικής Κυβέρνησης,</a:t>
            </a:r>
          </a:p>
          <a:p>
            <a:pPr lvl="2">
              <a:buClr>
                <a:schemeClr val="accent1"/>
              </a:buClr>
              <a:defRPr/>
            </a:pPr>
            <a:r>
              <a:rPr lang="el-GR" sz="2500" dirty="0"/>
              <a:t>νομικών προσώπων δημόσιου δικαίου,</a:t>
            </a:r>
          </a:p>
          <a:p>
            <a:pPr lvl="2">
              <a:buClr>
                <a:schemeClr val="accent1"/>
              </a:buClr>
              <a:defRPr/>
            </a:pPr>
            <a:r>
              <a:rPr lang="el-GR" sz="2500" dirty="0"/>
              <a:t>κρατικών επιχειρήσεων,</a:t>
            </a:r>
          </a:p>
          <a:p>
            <a:pPr lvl="2">
              <a:buClr>
                <a:schemeClr val="accent1"/>
              </a:buClr>
              <a:defRPr/>
            </a:pPr>
            <a:r>
              <a:rPr lang="el-GR" sz="2500" dirty="0"/>
              <a:t>οποιανδήποτε κρατική εταιρεία ιδιωτικού δικαίου ή κρατικό οργανισμό που δραστηριοποιείται στον τομέα των υδρογονανθράκων,</a:t>
            </a:r>
          </a:p>
          <a:p>
            <a:pPr lvl="2">
              <a:buClr>
                <a:schemeClr val="accent1"/>
              </a:buClr>
              <a:defRPr/>
            </a:pPr>
            <a:r>
              <a:rPr lang="el-GR" sz="2500" dirty="0"/>
              <a:t>άλλων οργανισμών, ιδρυμάτων και ταμείων για την τήρηση των οποίων γίνεται ειδική πρόνοια με Νόμο</a:t>
            </a:r>
          </a:p>
          <a:p>
            <a:pPr>
              <a:defRPr/>
            </a:pPr>
            <a:endParaRPr lang="el-GR" sz="32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4</a:t>
            </a:r>
            <a:r>
              <a:rPr lang="el-GR" dirty="0"/>
              <a:t>: Αρμοδιότητες/ εξουσίες Γενικού Λογιστή της Δημοκρατίας</a:t>
            </a:r>
            <a:endParaRPr lang="en-GB" dirty="0"/>
          </a:p>
        </p:txBody>
      </p:sp>
      <p:sp>
        <p:nvSpPr>
          <p:cNvPr id="3" name="Content Placeholder 2"/>
          <p:cNvSpPr>
            <a:spLocks noGrp="1"/>
          </p:cNvSpPr>
          <p:nvPr>
            <p:ph idx="1"/>
          </p:nvPr>
        </p:nvSpPr>
        <p:spPr/>
        <p:txBody>
          <a:bodyPr>
            <a:normAutofit/>
          </a:bodyPr>
          <a:lstStyle/>
          <a:p>
            <a:pPr>
              <a:defRPr/>
            </a:pPr>
            <a:r>
              <a:rPr lang="el-GR" dirty="0"/>
              <a:t>Κατά την άσκηση των αρμοδιοτήτων του, ο Γενικός Λογιστής δύναται να:</a:t>
            </a:r>
          </a:p>
          <a:p>
            <a:pPr lvl="1">
              <a:defRPr/>
            </a:pPr>
            <a:r>
              <a:rPr lang="el-GR" dirty="0"/>
              <a:t>απαιτεί από οποιοδήποτε Υπάλληλο ή Αξιωματούχο πληροφορίες σχετικά με την χρηματοοικονομική διαχείριση, τις οποίες ο Γενικός Λογιστής κρίνει αναγκαίες για την άσκηση των εξουσιών και των καθηκόντων του και ο υπάλληλος ή ο Αξιωματούχος οφείλει να συμμορφώνεται με τέτοια απαίτηση</a:t>
            </a:r>
          </a:p>
          <a:p>
            <a:pPr lvl="1">
              <a:defRPr/>
            </a:pPr>
            <a:r>
              <a:rPr lang="el-GR" dirty="0"/>
              <a:t>διεξάγει ειδικές έρευνες σε θέματα της αρμοδιότητάς του</a:t>
            </a:r>
          </a:p>
          <a:p>
            <a:pPr lvl="1">
              <a:defRPr/>
            </a:pPr>
            <a:r>
              <a:rPr lang="el-GR" dirty="0"/>
              <a:t>απαιτεί και λαμβάνει οποιοδήποτε βιβλίο, στοιχείο, κατάσταση, μητρώο ή άλλο έγγραφο θεωρεί σκόπιμο.</a:t>
            </a:r>
          </a:p>
          <a:p>
            <a:pPr>
              <a:defRPr/>
            </a:pPr>
            <a:endParaRPr lang="el-GR" sz="32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Ελέγχων Λειτουργός</a:t>
            </a:r>
            <a:endParaRPr lang="en-GB" dirty="0"/>
          </a:p>
        </p:txBody>
      </p:sp>
      <p:sp>
        <p:nvSpPr>
          <p:cNvPr id="3" name="Content Placeholder 2"/>
          <p:cNvSpPr>
            <a:spLocks noGrp="1"/>
          </p:cNvSpPr>
          <p:nvPr>
            <p:ph idx="1"/>
          </p:nvPr>
        </p:nvSpPr>
        <p:spPr/>
        <p:txBody>
          <a:bodyPr/>
          <a:lstStyle/>
          <a:p>
            <a:pPr marL="0" indent="0">
              <a:buNone/>
            </a:pPr>
            <a:r>
              <a:rPr lang="el-GR" altLang="en-US" dirty="0"/>
              <a:t>Είναι ο κρατικός υπάλληλος που σύμφωνα με τον περί Προϋπολογισμού Νόμο είναι υπεύθυνος για</a:t>
            </a:r>
            <a:r>
              <a:rPr lang="en-GB" altLang="en-US" dirty="0"/>
              <a:t>:</a:t>
            </a:r>
            <a:endParaRPr lang="el-GR" altLang="en-US" dirty="0"/>
          </a:p>
          <a:p>
            <a:pPr lvl="1"/>
            <a:r>
              <a:rPr lang="el-GR" altLang="en-US" sz="2800" dirty="0"/>
              <a:t>την εξουσιοδότηση δαπανών</a:t>
            </a:r>
            <a:r>
              <a:rPr lang="en-GB" altLang="en-US" sz="2800" dirty="0"/>
              <a:t> </a:t>
            </a:r>
            <a:r>
              <a:rPr lang="el-GR" altLang="en-US" sz="2800" dirty="0"/>
              <a:t>ή / και</a:t>
            </a:r>
          </a:p>
          <a:p>
            <a:pPr lvl="1"/>
            <a:r>
              <a:rPr lang="el-GR" altLang="en-US" sz="2800" dirty="0"/>
              <a:t>την είσπραξη δημόσιων εσόδων.</a:t>
            </a:r>
          </a:p>
          <a:p>
            <a:r>
              <a:rPr lang="el-GR" dirty="0"/>
              <a:t>Κατά κανόνα, είναι ο Διευθυντής του Υπουργείου/ Τμήματος/ Υπηρεσίας</a:t>
            </a: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7</a:t>
            </a:r>
            <a:r>
              <a:rPr lang="el-GR" dirty="0"/>
              <a:t>: Ευθύνες των Ελεγχόντων Λειτουργών</a:t>
            </a:r>
            <a:endParaRPr lang="en-GB" dirty="0"/>
          </a:p>
        </p:txBody>
      </p:sp>
      <p:sp>
        <p:nvSpPr>
          <p:cNvPr id="3" name="Content Placeholder 2"/>
          <p:cNvSpPr>
            <a:spLocks noGrp="1"/>
          </p:cNvSpPr>
          <p:nvPr>
            <p:ph idx="1"/>
          </p:nvPr>
        </p:nvSpPr>
        <p:spPr/>
        <p:txBody>
          <a:bodyPr/>
          <a:lstStyle/>
          <a:p>
            <a:r>
              <a:rPr lang="el-GR" altLang="en-US" dirty="0"/>
              <a:t>Ενεργούν σύμφωνα με τον περί Προϋπολογισμού Νόμο</a:t>
            </a:r>
          </a:p>
          <a:p>
            <a:r>
              <a:rPr lang="el-GR" altLang="en-US" dirty="0"/>
              <a:t>Εξουσιοδοτούν δαπάνες μόνο εάν υπάρχουν οι πιστώσεις στα όρια των κονδυλίων του προϋπολογισμού</a:t>
            </a:r>
          </a:p>
          <a:p>
            <a:r>
              <a:rPr lang="el-GR" altLang="en-US" dirty="0"/>
              <a:t>Αναπτύσσουν κατάλληλες δομές και εφαρμόζουν διαδικασίες ελέγχου για να διασφαλίζουν την ορθή πληρωμή δαπανών</a:t>
            </a:r>
            <a:endParaRPr lang="en-US" altLang="en-US" dirty="0"/>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7</a:t>
            </a:r>
            <a:r>
              <a:rPr lang="el-GR" dirty="0"/>
              <a:t>: Ευθύνες των Ελεγχόντων Λειτουργών</a:t>
            </a:r>
            <a:endParaRPr lang="en-GB" dirty="0"/>
          </a:p>
        </p:txBody>
      </p:sp>
      <p:sp>
        <p:nvSpPr>
          <p:cNvPr id="3" name="Content Placeholder 2"/>
          <p:cNvSpPr>
            <a:spLocks noGrp="1"/>
          </p:cNvSpPr>
          <p:nvPr>
            <p:ph idx="1"/>
          </p:nvPr>
        </p:nvSpPr>
        <p:spPr/>
        <p:txBody>
          <a:bodyPr/>
          <a:lstStyle/>
          <a:p>
            <a:r>
              <a:rPr lang="el-GR" altLang="en-US" sz="2400" i="1" dirty="0">
                <a:solidFill>
                  <a:srgbClr val="36216C"/>
                </a:solidFill>
              </a:rPr>
              <a:t>Πριν</a:t>
            </a:r>
            <a:r>
              <a:rPr lang="el-GR" altLang="en-US" sz="2400" dirty="0">
                <a:solidFill>
                  <a:srgbClr val="36216C"/>
                </a:solidFill>
              </a:rPr>
              <a:t> την εξουσιοδότηση μιας πληρωμής βεβαιώνεται ότι:</a:t>
            </a:r>
          </a:p>
          <a:p>
            <a:pPr lvl="1"/>
            <a:r>
              <a:rPr lang="el-GR" altLang="en-US" sz="2200" dirty="0">
                <a:solidFill>
                  <a:srgbClr val="36216C"/>
                </a:solidFill>
              </a:rPr>
              <a:t>η δαπάνη είναι αναγκαία</a:t>
            </a:r>
          </a:p>
          <a:p>
            <a:pPr lvl="1"/>
            <a:r>
              <a:rPr lang="el-GR" altLang="en-US" sz="2200" dirty="0">
                <a:solidFill>
                  <a:srgbClr val="36216C"/>
                </a:solidFill>
              </a:rPr>
              <a:t>διενεργείται σύμφωνα με τις πρόνοιες</a:t>
            </a:r>
            <a:r>
              <a:rPr lang="en-US" altLang="en-US" sz="2200" dirty="0">
                <a:solidFill>
                  <a:srgbClr val="36216C"/>
                </a:solidFill>
              </a:rPr>
              <a:t>:</a:t>
            </a:r>
          </a:p>
          <a:p>
            <a:pPr lvl="2"/>
            <a:r>
              <a:rPr lang="el-GR" altLang="en-US" sz="2100" dirty="0">
                <a:solidFill>
                  <a:srgbClr val="36216C"/>
                </a:solidFill>
              </a:rPr>
              <a:t>του Προϋπολογισμού Νόμου και</a:t>
            </a:r>
            <a:endParaRPr lang="en-US" altLang="en-US" sz="2100" dirty="0">
              <a:solidFill>
                <a:srgbClr val="36216C"/>
              </a:solidFill>
            </a:endParaRPr>
          </a:p>
          <a:p>
            <a:pPr lvl="2"/>
            <a:r>
              <a:rPr lang="el-GR" altLang="en-US" sz="2100" dirty="0">
                <a:solidFill>
                  <a:srgbClr val="36216C"/>
                </a:solidFill>
              </a:rPr>
              <a:t>των Δημοσιονομικών και Λογιστικών Οδηγιών</a:t>
            </a:r>
          </a:p>
          <a:p>
            <a:pPr lvl="1"/>
            <a:r>
              <a:rPr lang="el-GR" altLang="en-US" sz="2200" dirty="0">
                <a:solidFill>
                  <a:srgbClr val="36216C"/>
                </a:solidFill>
              </a:rPr>
              <a:t>για το σκοπό που εγκρίθηκε</a:t>
            </a:r>
          </a:p>
          <a:p>
            <a:pPr lvl="1"/>
            <a:r>
              <a:rPr lang="el-GR" altLang="en-US" sz="2200" dirty="0">
                <a:solidFill>
                  <a:srgbClr val="36216C"/>
                </a:solidFill>
              </a:rPr>
              <a:t>υπάρχουν οι αναγκαίες εγκριμένες πιστώσεις</a:t>
            </a:r>
          </a:p>
          <a:p>
            <a:pPr lvl="2">
              <a:buFont typeface="Wingdings" pitchFamily="2" charset="2"/>
              <a:buChar char="è"/>
            </a:pPr>
            <a:r>
              <a:rPr lang="el-GR" altLang="en-US" sz="2100" dirty="0">
                <a:solidFill>
                  <a:srgbClr val="36216C"/>
                </a:solidFill>
              </a:rPr>
              <a:t>Δεν συνεπάγεται υπέρβαση δαπανών</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Εξεταστέα </a:t>
            </a:r>
            <a:r>
              <a:rPr lang="el-GR" dirty="0" smtClean="0"/>
              <a:t>Ύλη (συνέχεια)</a:t>
            </a:r>
            <a:endParaRPr lang="el-GR" dirty="0"/>
          </a:p>
        </p:txBody>
      </p:sp>
      <p:sp>
        <p:nvSpPr>
          <p:cNvPr id="3" name="Content Placeholder 2"/>
          <p:cNvSpPr>
            <a:spLocks noGrp="1"/>
          </p:cNvSpPr>
          <p:nvPr>
            <p:ph idx="1"/>
          </p:nvPr>
        </p:nvSpPr>
        <p:spPr/>
        <p:txBody>
          <a:bodyPr>
            <a:normAutofit fontScale="92500" lnSpcReduction="10000"/>
          </a:bodyPr>
          <a:lstStyle/>
          <a:p>
            <a:pPr lvl="1"/>
            <a:r>
              <a:rPr lang="el-GR" dirty="0" smtClean="0"/>
              <a:t>Μέρος </a:t>
            </a:r>
            <a:r>
              <a:rPr lang="en-US" dirty="0" smtClean="0"/>
              <a:t>V</a:t>
            </a:r>
            <a:r>
              <a:rPr lang="el-GR" dirty="0" smtClean="0"/>
              <a:t>ΙΙ</a:t>
            </a:r>
            <a:r>
              <a:rPr lang="en-US" dirty="0" smtClean="0"/>
              <a:t>: </a:t>
            </a:r>
            <a:r>
              <a:rPr lang="el-GR" dirty="0" smtClean="0"/>
              <a:t>Έλεγχος Δεσμεύσεων</a:t>
            </a:r>
          </a:p>
          <a:p>
            <a:pPr lvl="1"/>
            <a:r>
              <a:rPr lang="el-GR" dirty="0" smtClean="0"/>
              <a:t>Μέρος Χ</a:t>
            </a:r>
            <a:r>
              <a:rPr lang="en-US" dirty="0" smtClean="0"/>
              <a:t>: </a:t>
            </a:r>
            <a:r>
              <a:rPr lang="el-GR" dirty="0" smtClean="0"/>
              <a:t>Λογιστικό Σύστημα, Καταστάσεις και Έλεγχος </a:t>
            </a:r>
          </a:p>
          <a:p>
            <a:r>
              <a:rPr lang="el-GR" dirty="0" smtClean="0"/>
              <a:t> </a:t>
            </a:r>
            <a:r>
              <a:rPr lang="el-GR" dirty="0"/>
              <a:t>Δημοσιονομικές και Λογιστικές </a:t>
            </a:r>
            <a:r>
              <a:rPr lang="el-GR" b="1" dirty="0" smtClean="0"/>
              <a:t>Οδηγίες</a:t>
            </a:r>
          </a:p>
          <a:p>
            <a:r>
              <a:rPr lang="el-GR" b="1" dirty="0" smtClean="0"/>
              <a:t>Εγκύκλιος</a:t>
            </a:r>
            <a:r>
              <a:rPr lang="el-GR" dirty="0" smtClean="0"/>
              <a:t> Γενικού Λογιστηρίου με </a:t>
            </a:r>
            <a:r>
              <a:rPr lang="el-GR" dirty="0" err="1" smtClean="0"/>
              <a:t>αρ</a:t>
            </a:r>
            <a:r>
              <a:rPr lang="el-GR" dirty="0" smtClean="0"/>
              <a:t>. 1730 και </a:t>
            </a:r>
            <a:r>
              <a:rPr lang="el-GR" dirty="0" err="1" smtClean="0"/>
              <a:t>ημερ</a:t>
            </a:r>
            <a:r>
              <a:rPr lang="el-GR" dirty="0" smtClean="0"/>
              <a:t>. 20/8/2014 – Διαδικασία Διεκπεραίωσης Πληρωμών</a:t>
            </a:r>
            <a:r>
              <a:rPr lang="en-US" dirty="0" smtClean="0"/>
              <a:t> </a:t>
            </a:r>
            <a:r>
              <a:rPr lang="el-GR" b="1" u="sng" dirty="0" smtClean="0">
                <a:solidFill>
                  <a:srgbClr val="FF0000"/>
                </a:solidFill>
              </a:rPr>
              <a:t>Αντικαταστάθηκε με Εγκύκλιο με </a:t>
            </a:r>
            <a:r>
              <a:rPr lang="el-GR" b="1" u="sng" dirty="0" err="1" smtClean="0">
                <a:solidFill>
                  <a:srgbClr val="FF0000"/>
                </a:solidFill>
              </a:rPr>
              <a:t>αρ</a:t>
            </a:r>
            <a:r>
              <a:rPr lang="el-GR" b="1" u="sng" dirty="0" smtClean="0">
                <a:solidFill>
                  <a:srgbClr val="FF0000"/>
                </a:solidFill>
              </a:rPr>
              <a:t>. 1, </a:t>
            </a:r>
            <a:r>
              <a:rPr lang="el-GR" b="1" u="sng" dirty="0" err="1" smtClean="0">
                <a:solidFill>
                  <a:srgbClr val="FF0000"/>
                </a:solidFill>
              </a:rPr>
              <a:t>ημερ</a:t>
            </a:r>
            <a:r>
              <a:rPr lang="el-GR" b="1" u="sng" dirty="0" smtClean="0">
                <a:solidFill>
                  <a:srgbClr val="FF0000"/>
                </a:solidFill>
              </a:rPr>
              <a:t>. 1/12/2023</a:t>
            </a:r>
          </a:p>
          <a:p>
            <a:r>
              <a:rPr lang="el-GR" b="1" dirty="0"/>
              <a:t>Εγκύκλιος</a:t>
            </a:r>
            <a:r>
              <a:rPr lang="el-GR" dirty="0"/>
              <a:t> Γενικού Λογιστηρίου με </a:t>
            </a:r>
            <a:r>
              <a:rPr lang="el-GR" dirty="0" err="1"/>
              <a:t>αρ</a:t>
            </a:r>
            <a:r>
              <a:rPr lang="el-GR" dirty="0"/>
              <a:t>. </a:t>
            </a:r>
            <a:r>
              <a:rPr lang="el-GR" dirty="0" smtClean="0"/>
              <a:t>1750 </a:t>
            </a:r>
            <a:r>
              <a:rPr lang="el-GR" dirty="0"/>
              <a:t>και </a:t>
            </a:r>
            <a:r>
              <a:rPr lang="el-GR" dirty="0" err="1"/>
              <a:t>ημερ</a:t>
            </a:r>
            <a:r>
              <a:rPr lang="el-GR" dirty="0"/>
              <a:t>. </a:t>
            </a:r>
            <a:r>
              <a:rPr lang="el-GR" dirty="0" smtClean="0"/>
              <a:t>31/12/2015 </a:t>
            </a:r>
            <a:r>
              <a:rPr lang="el-GR" dirty="0"/>
              <a:t>– </a:t>
            </a:r>
            <a:r>
              <a:rPr lang="el-GR" dirty="0" smtClean="0"/>
              <a:t>Ανάληψη Δεσμεύσεων από το Κράτος </a:t>
            </a:r>
            <a:r>
              <a:rPr lang="el-GR" b="1" u="sng" dirty="0">
                <a:solidFill>
                  <a:srgbClr val="FF0000"/>
                </a:solidFill>
              </a:rPr>
              <a:t>Αντικαταστάθηκε με Εγκύκλιο με </a:t>
            </a:r>
            <a:r>
              <a:rPr lang="el-GR" b="1" u="sng" dirty="0" err="1">
                <a:solidFill>
                  <a:srgbClr val="FF0000"/>
                </a:solidFill>
              </a:rPr>
              <a:t>αρ</a:t>
            </a:r>
            <a:r>
              <a:rPr lang="el-GR" b="1" u="sng" dirty="0">
                <a:solidFill>
                  <a:srgbClr val="FF0000"/>
                </a:solidFill>
              </a:rPr>
              <a:t>. </a:t>
            </a:r>
            <a:r>
              <a:rPr lang="el-GR" b="1" u="sng" dirty="0" smtClean="0">
                <a:solidFill>
                  <a:srgbClr val="FF0000"/>
                </a:solidFill>
              </a:rPr>
              <a:t>2, </a:t>
            </a:r>
            <a:r>
              <a:rPr lang="el-GR" b="1" u="sng" dirty="0" err="1" smtClean="0">
                <a:solidFill>
                  <a:srgbClr val="FF0000"/>
                </a:solidFill>
              </a:rPr>
              <a:t>ημερ</a:t>
            </a:r>
            <a:r>
              <a:rPr lang="el-GR" b="1" u="sng" dirty="0" smtClean="0">
                <a:solidFill>
                  <a:srgbClr val="FF0000"/>
                </a:solidFill>
              </a:rPr>
              <a:t>. 1/12/2023</a:t>
            </a:r>
            <a:endParaRPr lang="el-GR" b="1" u="sng" dirty="0">
              <a:solidFill>
                <a:srgbClr val="FF0000"/>
              </a:solidFill>
            </a:endParaRPr>
          </a:p>
          <a:p>
            <a:endParaRPr lang="el-GR" dirty="0" smtClean="0"/>
          </a:p>
          <a:p>
            <a:endParaRPr lang="el-GR" dirty="0"/>
          </a:p>
        </p:txBody>
      </p:sp>
      <p:sp>
        <p:nvSpPr>
          <p:cNvPr id="4" name="Date Placeholder 3"/>
          <p:cNvSpPr>
            <a:spLocks noGrp="1"/>
          </p:cNvSpPr>
          <p:nvPr>
            <p:ph type="dt" sz="half" idx="10"/>
          </p:nvPr>
        </p:nvSpPr>
        <p:spPr/>
        <p:txBody>
          <a:bodyPr/>
          <a:lstStyle/>
          <a:p>
            <a:pPr>
              <a:defRPr/>
            </a:pPr>
            <a:fld id="{87AF66C9-1F29-429F-916E-864766158475}" type="datetime1">
              <a:rPr lang="el-GR" smtClean="0"/>
              <a:pPr>
                <a:defRPr/>
              </a:pPr>
              <a:t>9/4/2024</a:t>
            </a:fld>
            <a:endParaRPr lang="en-US" dirty="0"/>
          </a:p>
        </p:txBody>
      </p:sp>
    </p:spTree>
    <p:extLst>
      <p:ext uri="{BB962C8B-B14F-4D97-AF65-F5344CB8AC3E}">
        <p14:creationId xmlns:p14="http://schemas.microsoft.com/office/powerpoint/2010/main" val="2958726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7</a:t>
            </a:r>
            <a:r>
              <a:rPr lang="el-GR" dirty="0"/>
              <a:t>: Ευθύνες των Ελεγχόντων Λειτουργών</a:t>
            </a:r>
            <a:endParaRPr lang="en-GB" dirty="0"/>
          </a:p>
        </p:txBody>
      </p:sp>
      <p:sp>
        <p:nvSpPr>
          <p:cNvPr id="3" name="Content Placeholder 2"/>
          <p:cNvSpPr>
            <a:spLocks noGrp="1"/>
          </p:cNvSpPr>
          <p:nvPr>
            <p:ph idx="1"/>
          </p:nvPr>
        </p:nvSpPr>
        <p:spPr/>
        <p:txBody>
          <a:bodyPr/>
          <a:lstStyle/>
          <a:p>
            <a:r>
              <a:rPr lang="el-GR" altLang="en-US" sz="2600" dirty="0"/>
              <a:t>Λαμβάνουν τα απαραίτητα μέτρα </a:t>
            </a:r>
          </a:p>
          <a:p>
            <a:pPr lvl="1"/>
            <a:r>
              <a:rPr lang="el-GR" altLang="en-US" dirty="0"/>
              <a:t>για τη διασφάλιση της άμεσης τιμολόγησης των παρεχόμενων υπηρεσιών / τελών/ φορολογιών </a:t>
            </a:r>
          </a:p>
          <a:p>
            <a:pPr lvl="1"/>
            <a:r>
              <a:rPr lang="el-GR" altLang="en-US" dirty="0"/>
              <a:t>για την έγκαιρη είσπραξη των εσόδων</a:t>
            </a:r>
          </a:p>
          <a:p>
            <a:pPr lvl="1"/>
            <a:r>
              <a:rPr lang="el-GR" altLang="en-US" dirty="0"/>
              <a:t>για τη διασφάλιση της είσπραξης των καθυστερημένων εσόδων</a:t>
            </a:r>
          </a:p>
          <a:p>
            <a:r>
              <a:rPr lang="el-GR" altLang="en-US" sz="2600" dirty="0"/>
              <a:t>Αναπτύσσουν κατάλληλες δομές και εφαρμόζουν διαδικασίες ελέγχου για να διασφαλίζουν την ορθότητα και άμεση είσπραξη των εσόδων</a:t>
            </a:r>
            <a:endParaRPr lang="en-US" altLang="en-US" sz="26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7</a:t>
            </a:r>
            <a:r>
              <a:rPr lang="el-GR" dirty="0"/>
              <a:t>: Ευθύνες των Ελεγχόντων Λειτουργών</a:t>
            </a:r>
            <a:endParaRPr lang="en-GB" dirty="0"/>
          </a:p>
        </p:txBody>
      </p:sp>
      <p:sp>
        <p:nvSpPr>
          <p:cNvPr id="3" name="Content Placeholder 2"/>
          <p:cNvSpPr>
            <a:spLocks noGrp="1"/>
          </p:cNvSpPr>
          <p:nvPr>
            <p:ph idx="1"/>
          </p:nvPr>
        </p:nvSpPr>
        <p:spPr/>
        <p:txBody>
          <a:bodyPr>
            <a:normAutofit/>
          </a:bodyPr>
          <a:lstStyle/>
          <a:p>
            <a:pPr>
              <a:lnSpc>
                <a:spcPct val="90000"/>
              </a:lnSpc>
            </a:pPr>
            <a:r>
              <a:rPr lang="el-GR" altLang="en-US" dirty="0">
                <a:solidFill>
                  <a:srgbClr val="36216C"/>
                </a:solidFill>
              </a:rPr>
              <a:t>Βεβαιώνεται ότι όλες οι εισπράξεις καταχωρούνται έγκαιρα και ορθά στους Κυβερνητικούς λογαριασμούς.</a:t>
            </a:r>
          </a:p>
          <a:p>
            <a:pPr>
              <a:lnSpc>
                <a:spcPct val="90000"/>
              </a:lnSpc>
            </a:pPr>
            <a:r>
              <a:rPr lang="el-GR" altLang="en-US" dirty="0">
                <a:solidFill>
                  <a:srgbClr val="36216C"/>
                </a:solidFill>
              </a:rPr>
              <a:t>Ορίζει υπαλλήλους ως λειτουργούς είσπραξης εσόδων οι οποίοι εισπράττουν χρήματα και εκδίδουν επίσημες αποδείξεις.</a:t>
            </a:r>
          </a:p>
          <a:p>
            <a:pPr>
              <a:lnSpc>
                <a:spcPct val="90000"/>
              </a:lnSpc>
            </a:pPr>
            <a:r>
              <a:rPr lang="el-GR" altLang="en-US" dirty="0">
                <a:solidFill>
                  <a:srgbClr val="36216C"/>
                </a:solidFill>
              </a:rPr>
              <a:t>Κατάλογος των λειτουργών είσπραξης εσόδων υποβάλλεται στο Γενικό Λογιστή και Γενικό Ελεγκτή (Δημοσιονομική και Λογιστική Οδηγία).</a:t>
            </a:r>
            <a:endParaRPr lang="en-GB" altLang="en-US" dirty="0">
              <a:solidFill>
                <a:srgbClr val="36216C"/>
              </a:solidFill>
            </a:endParaRP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7</a:t>
            </a:r>
            <a:r>
              <a:rPr lang="el-GR" dirty="0"/>
              <a:t>: Ευθύνες των Ελεγχόντων Λειτουργών</a:t>
            </a:r>
            <a:endParaRPr lang="en-GB" dirty="0"/>
          </a:p>
        </p:txBody>
      </p:sp>
      <p:sp>
        <p:nvSpPr>
          <p:cNvPr id="3" name="Content Placeholder 2"/>
          <p:cNvSpPr>
            <a:spLocks noGrp="1"/>
          </p:cNvSpPr>
          <p:nvPr>
            <p:ph idx="1"/>
          </p:nvPr>
        </p:nvSpPr>
        <p:spPr/>
        <p:txBody>
          <a:bodyPr/>
          <a:lstStyle/>
          <a:p>
            <a:r>
              <a:rPr lang="el-GR" altLang="en-US" dirty="0"/>
              <a:t>Υλοποίηση του Προϋπολογισμού τους στη βάση των Αρχών της Χρηστής Χρηματοοικονομικής Διαχείρισης:</a:t>
            </a:r>
          </a:p>
          <a:p>
            <a:pPr marL="0" indent="0">
              <a:buNone/>
            </a:pPr>
            <a:endParaRPr lang="el-GR" altLang="en-US" dirty="0"/>
          </a:p>
          <a:p>
            <a:pPr lvl="2"/>
            <a:r>
              <a:rPr lang="el-GR" altLang="en-US" dirty="0"/>
              <a:t>Αρχή της </a:t>
            </a:r>
            <a:r>
              <a:rPr lang="el-GR" altLang="en-US" b="1" dirty="0"/>
              <a:t>Οικονομίας</a:t>
            </a:r>
          </a:p>
          <a:p>
            <a:pPr lvl="2"/>
            <a:r>
              <a:rPr lang="el-GR" altLang="en-US" dirty="0"/>
              <a:t>Αρχή της </a:t>
            </a:r>
            <a:r>
              <a:rPr lang="el-GR" altLang="en-US" b="1" dirty="0"/>
              <a:t>Αποδοτικότητας</a:t>
            </a:r>
          </a:p>
          <a:p>
            <a:pPr lvl="2"/>
            <a:r>
              <a:rPr lang="el-GR" altLang="en-US" dirty="0"/>
              <a:t>Αρχή της </a:t>
            </a:r>
            <a:r>
              <a:rPr lang="el-GR" altLang="en-US" b="1" dirty="0"/>
              <a:t>Αποτελεσματικότητας</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8</a:t>
            </a:r>
            <a:r>
              <a:rPr lang="el-GR" dirty="0"/>
              <a:t>: Σύστημα Εσωτερικού Ελέγχου</a:t>
            </a:r>
            <a:endParaRPr lang="en-GB" dirty="0"/>
          </a:p>
        </p:txBody>
      </p:sp>
      <p:sp>
        <p:nvSpPr>
          <p:cNvPr id="3" name="Content Placeholder 2"/>
          <p:cNvSpPr>
            <a:spLocks noGrp="1"/>
          </p:cNvSpPr>
          <p:nvPr>
            <p:ph idx="1"/>
          </p:nvPr>
        </p:nvSpPr>
        <p:spPr/>
        <p:txBody>
          <a:bodyPr/>
          <a:lstStyle/>
          <a:p>
            <a:r>
              <a:rPr lang="el-GR" altLang="en-US" dirty="0"/>
              <a:t>Ορισμός: Οι συνεχείς διαδικασίες και δραστηριότητες που εφαρμόζονται από τη Διεύθυνση και το προσωπικό  ενός οργανισμού, σχεδιασμένες να παρέχουν λογική διαβεβαίωση για την επίτευξη των στόχων  του οργανισμού</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8</a:t>
            </a:r>
            <a:r>
              <a:rPr lang="el-GR" dirty="0"/>
              <a:t>: Σύστημα Εσωτερικού Ελέγχου</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defRPr/>
            </a:pPr>
            <a:r>
              <a:rPr lang="el-GR" dirty="0"/>
              <a:t>Είναι ευθύνη του Ελέγχοντα Λειτουργού η υλοποίηση του Προϋπολογισμού με εφαρμογή ενός αποτελεσματικού και αποδοτικού συστήματος εσωτερικού ελέγχου, το οποίο στοχεύει μεταξύ άλλων στην:</a:t>
            </a:r>
          </a:p>
          <a:p>
            <a:pPr lvl="1">
              <a:defRPr/>
            </a:pPr>
            <a:r>
              <a:rPr lang="el-GR" dirty="0"/>
              <a:t>Αποτελεσματικότητα, αποδοτικότητα και οικονομία της υλοποίησης</a:t>
            </a:r>
          </a:p>
          <a:p>
            <a:pPr lvl="1">
              <a:defRPr/>
            </a:pPr>
            <a:r>
              <a:rPr lang="el-GR" dirty="0"/>
              <a:t>Αξιοπιστία και εχεμύθεια στην παρεχόμενη πληροφόρηση</a:t>
            </a:r>
          </a:p>
          <a:p>
            <a:pPr lvl="1">
              <a:defRPr/>
            </a:pPr>
            <a:r>
              <a:rPr lang="el-GR" dirty="0"/>
              <a:t>Διαφύλαξη των περιουσιακών στοιχείων</a:t>
            </a:r>
          </a:p>
          <a:p>
            <a:pPr lvl="1">
              <a:defRPr/>
            </a:pPr>
            <a:r>
              <a:rPr lang="el-GR" dirty="0"/>
              <a:t>Πρόληψη, εντοπισμό και επίλυση φαινομένων απάτης και παρατυπιών</a:t>
            </a:r>
          </a:p>
          <a:p>
            <a:pPr lvl="1">
              <a:defRPr/>
            </a:pPr>
            <a:r>
              <a:rPr lang="el-GR" dirty="0"/>
              <a:t>Επάρκεια στη διαχείριση κινδύνων σχετικά με τη νομιμότητα των συναλλαγών</a:t>
            </a:r>
          </a:p>
          <a:p>
            <a:pPr lvl="1">
              <a:defRPr/>
            </a:pPr>
            <a:r>
              <a:rPr lang="el-GR" dirty="0"/>
              <a:t>Διασφάλιση ότι τα προτεινόμενα ποσά στον Προϋπολογισμό χρησιμοποιούνται για το σκοπό για τον οποίο  έχουν προβλεφθεί</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8</a:t>
            </a:r>
            <a:r>
              <a:rPr lang="el-GR" dirty="0"/>
              <a:t>: Σύστημα Εσωτερικού Ελέγχου</a:t>
            </a:r>
            <a:endParaRPr lang="en-GB" dirty="0"/>
          </a:p>
        </p:txBody>
      </p:sp>
      <p:sp>
        <p:nvSpPr>
          <p:cNvPr id="3" name="Content Placeholder 2"/>
          <p:cNvSpPr>
            <a:spLocks noGrp="1"/>
          </p:cNvSpPr>
          <p:nvPr>
            <p:ph idx="1"/>
          </p:nvPr>
        </p:nvSpPr>
        <p:spPr/>
        <p:txBody>
          <a:bodyPr>
            <a:normAutofit fontScale="77500" lnSpcReduction="20000"/>
          </a:bodyPr>
          <a:lstStyle/>
          <a:p>
            <a:pPr>
              <a:buNone/>
              <a:defRPr/>
            </a:pPr>
            <a:r>
              <a:rPr lang="el-GR" dirty="0"/>
              <a:t>Η εφαρμογή αποτελεσματικού Συστήματος Εσωτερικού Ελέγχου, εξαρτάται μεταξύ άλλων από:</a:t>
            </a:r>
          </a:p>
          <a:p>
            <a:pPr>
              <a:defRPr/>
            </a:pPr>
            <a:r>
              <a:rPr lang="el-GR" dirty="0"/>
              <a:t>Την ακεραιότητα και ήθος της Διεύθυνσης</a:t>
            </a:r>
          </a:p>
          <a:p>
            <a:pPr>
              <a:defRPr/>
            </a:pPr>
            <a:r>
              <a:rPr lang="el-GR" dirty="0"/>
              <a:t>Τις δομές, τις γραμμές αναφοράς, την κατανομή ευθυνών και αρμοδιοτήτων</a:t>
            </a:r>
          </a:p>
          <a:p>
            <a:pPr>
              <a:defRPr/>
            </a:pPr>
            <a:r>
              <a:rPr lang="el-GR" dirty="0"/>
              <a:t>Την ανάληψη ευθύνης </a:t>
            </a:r>
            <a:r>
              <a:rPr lang="en-US" dirty="0"/>
              <a:t>(accountability)</a:t>
            </a:r>
            <a:endParaRPr lang="el-GR" dirty="0"/>
          </a:p>
          <a:p>
            <a:pPr>
              <a:defRPr/>
            </a:pPr>
            <a:r>
              <a:rPr lang="el-GR" dirty="0"/>
              <a:t>Τον καθορισμό των στόχων του οργανισμού</a:t>
            </a:r>
          </a:p>
          <a:p>
            <a:pPr>
              <a:defRPr/>
            </a:pPr>
            <a:r>
              <a:rPr lang="el-GR" dirty="0"/>
              <a:t>Την αξιολόγηση και διαχείριση των κινδύνων για επίτευξη των στόχων</a:t>
            </a:r>
          </a:p>
          <a:p>
            <a:pPr>
              <a:defRPr/>
            </a:pPr>
            <a:r>
              <a:rPr lang="el-GR" dirty="0"/>
              <a:t>Τον περιορισμό των ευκαιριών απάτης</a:t>
            </a:r>
          </a:p>
          <a:p>
            <a:pPr>
              <a:defRPr/>
            </a:pPr>
            <a:r>
              <a:rPr lang="el-GR" dirty="0"/>
              <a:t>Τον καθορισμό διαδικασιών ελέγχου</a:t>
            </a:r>
          </a:p>
          <a:p>
            <a:pPr>
              <a:defRPr/>
            </a:pPr>
            <a:r>
              <a:rPr lang="el-GR" dirty="0"/>
              <a:t>Τη ετοιμασία και διάχυση της κατάλληλης πληροφόρησης</a:t>
            </a:r>
            <a:r>
              <a:rPr lang="en-US" dirty="0"/>
              <a:t> </a:t>
            </a:r>
            <a:r>
              <a:rPr lang="el-GR" dirty="0"/>
              <a:t>για τη λειτουργία του οργανισμού</a:t>
            </a:r>
          </a:p>
          <a:p>
            <a:pPr>
              <a:defRPr/>
            </a:pPr>
            <a:r>
              <a:rPr lang="el-GR" dirty="0"/>
              <a:t>Την παρακολούθηση και αξιολόγηση των αποτελεσμάτων</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9</a:t>
            </a:r>
            <a:r>
              <a:rPr lang="el-GR" dirty="0"/>
              <a:t>: Σύγκρουση συμφερόντων</a:t>
            </a:r>
            <a:endParaRPr lang="en-GB" dirty="0"/>
          </a:p>
        </p:txBody>
      </p:sp>
      <p:sp>
        <p:nvSpPr>
          <p:cNvPr id="3" name="Content Placeholder 2"/>
          <p:cNvSpPr>
            <a:spLocks noGrp="1"/>
          </p:cNvSpPr>
          <p:nvPr>
            <p:ph idx="1"/>
          </p:nvPr>
        </p:nvSpPr>
        <p:spPr/>
        <p:txBody>
          <a:bodyPr>
            <a:normAutofit lnSpcReduction="10000"/>
          </a:bodyPr>
          <a:lstStyle/>
          <a:p>
            <a:pPr>
              <a:defRPr/>
            </a:pPr>
            <a:r>
              <a:rPr lang="el-GR" dirty="0"/>
              <a:t>Το επίπεδο της αμερόληπτης και αντικειμενικής άσκησης των καθηκόντων του υπαλλήλου επηρεάζεται από οικογενειακούς, συναισθηματικούς, πολιτικούς, οικονομικούς ή εθνικούς λόγους</a:t>
            </a:r>
          </a:p>
          <a:p>
            <a:pPr>
              <a:defRPr/>
            </a:pPr>
            <a:r>
              <a:rPr lang="el-GR" dirty="0"/>
              <a:t>Όσοι εμπλέκονται στην υλοποίηση Προϋπολογισμού ή λογιστικού ή άλλου ελέγχου, υποχρεούνται να απέχουν αν οποιαδήποτε ενέργεια συγκρούεται με τα προσωπικά τους συμφέροντα, με άμεση ενημέρωση του Ελέγχοντα Λειτουργού και του Γενικού Λογιστή της Δημοκρατίας</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10</a:t>
            </a:r>
            <a:r>
              <a:rPr lang="el-GR" dirty="0"/>
              <a:t>: Διαχωρισμός καθηκόντων</a:t>
            </a:r>
            <a:endParaRPr lang="en-GB" dirty="0"/>
          </a:p>
        </p:txBody>
      </p:sp>
      <p:sp>
        <p:nvSpPr>
          <p:cNvPr id="3" name="Content Placeholder 2"/>
          <p:cNvSpPr>
            <a:spLocks noGrp="1"/>
          </p:cNvSpPr>
          <p:nvPr>
            <p:ph idx="1"/>
          </p:nvPr>
        </p:nvSpPr>
        <p:spPr/>
        <p:txBody>
          <a:bodyPr/>
          <a:lstStyle/>
          <a:p>
            <a:r>
              <a:rPr lang="el-GR" altLang="en-US" dirty="0"/>
              <a:t>Τα καθήκοντα του Ελέγχοντα Λειτουργού και του εκπροσώπου του Γενικού Λογιστή στον οικονομικό φορέα διαχωρίζονται και είναι ασυμβίβαστα μεταξύ τους</a:t>
            </a:r>
          </a:p>
          <a:p>
            <a:pPr lvl="1"/>
            <a:r>
              <a:rPr lang="el-GR" altLang="en-US" dirty="0"/>
              <a:t>Δηλαδή δεν μπορεί μία πληρωμή να διεκπεραιώνεται </a:t>
            </a:r>
            <a:r>
              <a:rPr lang="el-GR" altLang="en-US" b="1" dirty="0"/>
              <a:t>μόνο</a:t>
            </a:r>
            <a:r>
              <a:rPr lang="el-GR" altLang="en-US" dirty="0"/>
              <a:t> από το προσωπικό του ΓΛ</a:t>
            </a:r>
          </a:p>
          <a:p>
            <a:pPr lvl="1"/>
            <a:r>
              <a:rPr lang="el-GR" altLang="en-US" dirty="0"/>
              <a:t>Ο Ελέγχοντας Λειτουργός (ή εξουσιοδοτημένος εκπρόσωπος του) οφείλει να εξουσιοδοτήσει την πληρωμή</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13</a:t>
            </a:r>
            <a:r>
              <a:rPr lang="el-GR" dirty="0"/>
              <a:t>: Συμψηφισμός εσόδων - εξόδων</a:t>
            </a:r>
            <a:endParaRPr lang="en-GB" dirty="0"/>
          </a:p>
        </p:txBody>
      </p:sp>
      <p:sp>
        <p:nvSpPr>
          <p:cNvPr id="3" name="Content Placeholder 2"/>
          <p:cNvSpPr>
            <a:spLocks noGrp="1"/>
          </p:cNvSpPr>
          <p:nvPr>
            <p:ph idx="1"/>
          </p:nvPr>
        </p:nvSpPr>
        <p:spPr/>
        <p:txBody>
          <a:bodyPr/>
          <a:lstStyle/>
          <a:p>
            <a:r>
              <a:rPr lang="el-GR" altLang="en-US" dirty="0"/>
              <a:t>Ο Γενικός Λογιστής δύναται κατά την κρίση του, κατά τη διενέργεια οποιασδήποτε πληρωμής προς φυσικό ή νομικό πρόσωπο να αποκόπτει οφειλόμενα ποσά προς οποιοδήποτε οικονομικό φορέα ή προς άλλο ειδικό ταμείο.</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Άρθρο 13</a:t>
            </a:r>
            <a:r>
              <a:rPr lang="el-GR" dirty="0"/>
              <a:t>: Συμψηφισμός εσόδων - εξόδων</a:t>
            </a:r>
            <a:endParaRPr lang="en-GB" dirty="0"/>
          </a:p>
        </p:txBody>
      </p:sp>
      <p:sp>
        <p:nvSpPr>
          <p:cNvPr id="3" name="Content Placeholder 2"/>
          <p:cNvSpPr>
            <a:spLocks noGrp="1"/>
          </p:cNvSpPr>
          <p:nvPr>
            <p:ph idx="1"/>
          </p:nvPr>
        </p:nvSpPr>
        <p:spPr/>
        <p:txBody>
          <a:bodyPr/>
          <a:lstStyle/>
          <a:p>
            <a:pPr>
              <a:buNone/>
            </a:pPr>
            <a:r>
              <a:rPr lang="el-GR" altLang="en-US" u="sng" dirty="0"/>
              <a:t>Ορισμός Οφειλόμενων ποσών, για σκοπούς εφαρμογής του παρόντος Νόμου</a:t>
            </a:r>
          </a:p>
          <a:p>
            <a:pPr>
              <a:buNone/>
            </a:pPr>
            <a:r>
              <a:rPr lang="el-GR" dirty="0"/>
              <a:t>Οφειλόμενα ποσά σημαίνει τα ποσά που οφείλονται προς οποιονδήποτε οικονομικό φορέα ή οντότητα Γενικής Κυβέρνησης, τα οποία θεωρούνται τα τελικά ή βεβαιωμένα ποσά, αναφορικά με τα οποία έχουν εξαντληθεί όλες οι διοικητικές και δικαστικές διαδικασίες για τον καθορισμό τους.</a:t>
            </a:r>
          </a:p>
          <a:p>
            <a:pPr>
              <a:buNone/>
            </a:pPr>
            <a:endParaRPr lang="el-GR" altLang="en-US"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Σύνταγμα της Κυπριακής Δημοκρατίας</a:t>
            </a:r>
          </a:p>
        </p:txBody>
      </p:sp>
      <p:sp>
        <p:nvSpPr>
          <p:cNvPr id="3" name="Content Placeholder 2"/>
          <p:cNvSpPr>
            <a:spLocks noGrp="1"/>
          </p:cNvSpPr>
          <p:nvPr>
            <p:ph idx="1"/>
          </p:nvPr>
        </p:nvSpPr>
        <p:spPr/>
        <p:txBody>
          <a:bodyPr>
            <a:normAutofit/>
          </a:bodyPr>
          <a:lstStyle/>
          <a:p>
            <a:r>
              <a:rPr lang="el-GR" dirty="0"/>
              <a:t>Ο Υπέρτατος Νόμος του Κράτους</a:t>
            </a:r>
          </a:p>
          <a:p>
            <a:r>
              <a:rPr lang="el-GR" dirty="0"/>
              <a:t>Γενικός Λογιστής της Δημοκρατίας: Διορίζεται από τον Πρόεδρο της Δημοκρατίας</a:t>
            </a:r>
            <a:r>
              <a:rPr lang="en-US" dirty="0"/>
              <a:t> (</a:t>
            </a:r>
            <a:r>
              <a:rPr lang="el-GR" b="1" i="1" dirty="0"/>
              <a:t>Άρθρο</a:t>
            </a:r>
            <a:r>
              <a:rPr lang="el-GR" dirty="0"/>
              <a:t> </a:t>
            </a:r>
            <a:r>
              <a:rPr lang="el-GR" b="1" i="1" dirty="0"/>
              <a:t>126</a:t>
            </a:r>
            <a:r>
              <a:rPr lang="el-GR" dirty="0"/>
              <a:t>)</a:t>
            </a:r>
          </a:p>
          <a:p>
            <a:r>
              <a:rPr lang="el-GR" dirty="0"/>
              <a:t>Βοηθός Γενικός Λογιστής της Δημοκρατίας: Διορίζεται από τον Πρόεδρο της Δημοκρατίας</a:t>
            </a:r>
            <a:r>
              <a:rPr lang="en-US" dirty="0"/>
              <a:t> (</a:t>
            </a:r>
            <a:r>
              <a:rPr lang="el-GR" b="1" i="1" dirty="0"/>
              <a:t>Άρθρο</a:t>
            </a:r>
            <a:r>
              <a:rPr lang="el-GR" dirty="0"/>
              <a:t> </a:t>
            </a:r>
            <a:r>
              <a:rPr lang="el-GR" b="1" i="1" dirty="0"/>
              <a:t>126</a:t>
            </a:r>
            <a:r>
              <a:rPr lang="el-GR" dirty="0"/>
              <a:t>)</a:t>
            </a:r>
          </a:p>
        </p:txBody>
      </p:sp>
      <p:sp>
        <p:nvSpPr>
          <p:cNvPr id="4" name="Date Placeholder 3"/>
          <p:cNvSpPr>
            <a:spLocks noGrp="1"/>
          </p:cNvSpPr>
          <p:nvPr>
            <p:ph type="dt" sz="half" idx="10"/>
          </p:nvPr>
        </p:nvSpPr>
        <p:spPr/>
        <p:txBody>
          <a:bodyPr/>
          <a:lstStyle/>
          <a:p>
            <a:pPr>
              <a:defRPr/>
            </a:pPr>
            <a:fld id="{CB1C89DC-B946-4F83-9A05-FFBB47502C58}" type="datetime1">
              <a:rPr lang="el-GR" smtClean="0"/>
              <a:pPr>
                <a:defRPr/>
              </a:pPr>
              <a:t>9/4/2024</a:t>
            </a:fld>
            <a:endParaRPr lang="en-US" dirty="0"/>
          </a:p>
        </p:txBody>
      </p:sp>
    </p:spTree>
    <p:extLst>
      <p:ext uri="{BB962C8B-B14F-4D97-AF65-F5344CB8AC3E}">
        <p14:creationId xmlns:p14="http://schemas.microsoft.com/office/powerpoint/2010/main" val="38455235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fontScale="70000" lnSpcReduction="20000"/>
          </a:bodyPr>
          <a:lstStyle/>
          <a:p>
            <a:pPr>
              <a:defRPr/>
            </a:pPr>
            <a:r>
              <a:rPr lang="el-GR" sz="3100" dirty="0"/>
              <a:t>Οι </a:t>
            </a:r>
            <a:r>
              <a:rPr lang="el-GR" sz="3100" b="1" dirty="0"/>
              <a:t>χορηγίες</a:t>
            </a:r>
            <a:r>
              <a:rPr lang="el-GR" sz="3100" dirty="0"/>
              <a:t> είναι κρατικές παροχές, οι οποίες εκταμιεύονται από τον Προϋπολογισμό για τη χρηματοδότηση δράσεων νομικών ή/και φυσικών προσώπων που αποσκοπούν:</a:t>
            </a:r>
          </a:p>
          <a:p>
            <a:pPr lvl="1">
              <a:defRPr/>
            </a:pPr>
            <a:r>
              <a:rPr lang="el-GR" sz="2600" dirty="0"/>
              <a:t>στην προώθηση επίτευξης συγκεκριμένου στόχου ή επιχειρηματικής δραστηριότητας, ή/και</a:t>
            </a:r>
          </a:p>
          <a:p>
            <a:pPr lvl="1">
              <a:defRPr/>
            </a:pPr>
            <a:r>
              <a:rPr lang="el-GR" sz="2600" dirty="0"/>
              <a:t>στην χρηματοοικονομική ενίσχυση νομικών ή/και φυσικών προσώπων στις λειτουργικές τους δαπάνες.</a:t>
            </a:r>
          </a:p>
          <a:p>
            <a:pPr>
              <a:buNone/>
              <a:defRPr/>
            </a:pPr>
            <a:r>
              <a:rPr lang="el-GR" sz="2600" dirty="0"/>
              <a:t> </a:t>
            </a:r>
            <a:endParaRPr lang="en-US" sz="2600" dirty="0"/>
          </a:p>
          <a:p>
            <a:pPr>
              <a:defRPr/>
            </a:pPr>
            <a:r>
              <a:rPr lang="el-GR" sz="3100" b="1" dirty="0"/>
              <a:t>Κατά χάριν δωρεές </a:t>
            </a:r>
            <a:r>
              <a:rPr lang="el-GR" sz="3100" dirty="0"/>
              <a:t>είναι τα χρηματικά ποσά που παραχωρούνται από τον Προϋπολογισμό ως εισφορές προς νομικά ή/και φυσικά πρόσωπα για την κάλυψη συγκεκριμένων αναγκών</a:t>
            </a:r>
            <a:r>
              <a:rPr lang="en-US" sz="3100" dirty="0"/>
              <a:t>.</a:t>
            </a:r>
            <a:endParaRPr lang="el-GR" sz="3100" dirty="0"/>
          </a:p>
          <a:p>
            <a:pPr lvl="1">
              <a:defRPr/>
            </a:pPr>
            <a:r>
              <a:rPr lang="el-GR" sz="2600" dirty="0"/>
              <a:t>Νοείται ότι, κατά χάριν δωρεές δύνανται να παραχωρούνται μόνο όπου δεν βρίσκεται σε ισχύ οποιαδήποτε νομοθεσία που να διέπει το θέμα και η κάθε περίπτωση, λόγω των δικών της περιστατικών, κρίνεται ως </a:t>
            </a:r>
            <a:r>
              <a:rPr lang="el-GR" sz="2600" dirty="0" err="1"/>
              <a:t>επιβάλλουσα</a:t>
            </a:r>
            <a:r>
              <a:rPr lang="el-GR" sz="2600" dirty="0"/>
              <a:t> ηθική υποχρέωση στη Δημοκρατία να καταβάλει τέτοια δωρεά και κάθε δωρεά αιτιολογείται γραπτά και με επάρκεια. </a:t>
            </a:r>
            <a:endParaRPr lang="en-US" sz="26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a:bodyPr>
          <a:lstStyle/>
          <a:p>
            <a:pPr>
              <a:buNone/>
              <a:defRPr/>
            </a:pPr>
            <a:r>
              <a:rPr lang="el-GR" sz="2400" dirty="0"/>
              <a:t>Οι χορηγίες και οι κατά χάριν δωρεές:</a:t>
            </a:r>
          </a:p>
          <a:p>
            <a:pPr>
              <a:defRPr/>
            </a:pPr>
            <a:r>
              <a:rPr lang="el-GR" sz="2400" dirty="0"/>
              <a:t>διέπονται από τις αρχές της διαφάνειας και της ίσης μεταχείρισης</a:t>
            </a:r>
          </a:p>
          <a:p>
            <a:pPr>
              <a:defRPr/>
            </a:pPr>
            <a:r>
              <a:rPr lang="el-GR" sz="2400" dirty="0"/>
              <a:t>περιορίζονται στο συνολικό ανώτατο όριο των επιλέξιμων δαπανών, στο πλαίσιο της δραστηριότητας ή του προγράμματος για το οποίο δόθηκαν και</a:t>
            </a:r>
          </a:p>
          <a:p>
            <a:pPr>
              <a:defRPr/>
            </a:pPr>
            <a:r>
              <a:rPr lang="el-GR" sz="2400" b="1" dirty="0"/>
              <a:t>δημοσιεύονται</a:t>
            </a:r>
            <a:r>
              <a:rPr lang="el-GR" sz="2400" dirty="0"/>
              <a:t> από το Γενικό Λογιστή, </a:t>
            </a:r>
            <a:r>
              <a:rPr lang="el-GR" sz="2400" b="1" dirty="0"/>
              <a:t>εντός τριών μηνών</a:t>
            </a:r>
            <a:r>
              <a:rPr lang="el-GR" sz="2400" dirty="0"/>
              <a:t> από τη λήξη του οικονομικού έτους κατά το οποίο παραχωρήθηκαν.</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a:bodyPr>
          <a:lstStyle/>
          <a:p>
            <a:pPr>
              <a:buNone/>
            </a:pPr>
            <a:r>
              <a:rPr lang="el-GR" altLang="en-US" dirty="0"/>
              <a:t>Τα νομικά ή/και φυσικά πρόσωπα που λαμβάνουν χορηγία, πρέπει (ανεξάρτητα του ποσού της χορηγίας):</a:t>
            </a:r>
          </a:p>
          <a:p>
            <a:pPr lvl="1"/>
            <a:r>
              <a:rPr lang="el-GR" altLang="en-US" dirty="0"/>
              <a:t>να συμμορφώνονται με τις αρχές της χρηστής χρηματοοικονομικής διαχείρισης (άρθρο 7)</a:t>
            </a:r>
          </a:p>
          <a:p>
            <a:pPr lvl="1"/>
            <a:r>
              <a:rPr lang="el-GR" altLang="en-US" dirty="0"/>
              <a:t>να λειτουργούν με διαφάνεια και στη βάση της ίσης μεταχείρισης και</a:t>
            </a:r>
          </a:p>
          <a:p>
            <a:pPr lvl="1"/>
            <a:r>
              <a:rPr lang="el-GR" altLang="en-US" dirty="0"/>
              <a:t>να διασφαλίζουν και να αποδεικνύουν ότι η χορηγία αξιοποιείται προς το σκοπό για τον οποίο αυτή παρέχεται.</a:t>
            </a:r>
          </a:p>
          <a:p>
            <a:pPr>
              <a:buNone/>
              <a:defRPr/>
            </a:pPr>
            <a:endParaRPr lang="el-GR" sz="24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fontScale="92500" lnSpcReduction="20000"/>
          </a:bodyPr>
          <a:lstStyle/>
          <a:p>
            <a:pPr>
              <a:defRPr/>
            </a:pPr>
            <a:r>
              <a:rPr lang="el-GR" dirty="0"/>
              <a:t>Τα νομικά ή/και φυσικά πρόσωπα που λαμβάνουν χορηγία, πρέπει (σε συνάρτηση με το ύψος της χορηγίας):</a:t>
            </a:r>
          </a:p>
          <a:p>
            <a:pPr lvl="1">
              <a:defRPr/>
            </a:pPr>
            <a:r>
              <a:rPr lang="el-GR" dirty="0"/>
              <a:t>να διασφαλίζουν την εφαρμογή αποδοτικού και αποτελεσματικού συστήματος εσωτερικού ελέγχου</a:t>
            </a:r>
          </a:p>
          <a:p>
            <a:pPr lvl="1">
              <a:defRPr/>
            </a:pPr>
            <a:r>
              <a:rPr lang="el-GR" dirty="0"/>
              <a:t>να χρησιμοποιούν λογιστικό σύστημα, το οποίο να δίνει ακριβή, ολοκληρωμένη και αξιόπιστη πληροφόρηση ανά πάσα στιγμή</a:t>
            </a:r>
          </a:p>
          <a:p>
            <a:pPr lvl="1">
              <a:defRPr/>
            </a:pPr>
            <a:r>
              <a:rPr lang="el-GR" dirty="0"/>
              <a:t>να υπόκεινται σε ανεξάρτητο έλεγχο, ο οποίος διενεργείται σύμφωνα με τα Διεθνή Πρότυπα Ελέγχου και ο οποίος περιλαμβάνει τις οικονομικές καταστάσεις</a:t>
            </a:r>
          </a:p>
          <a:p>
            <a:pPr lvl="1">
              <a:defRPr/>
            </a:pPr>
            <a:r>
              <a:rPr lang="el-GR" dirty="0"/>
              <a:t>να εφαρμόζουν κατάλληλους κανόνες και διαδικασίες, ώστε να διασφαλίζεται και να αποδεικνύεται η ορθολογιστική διαχείριση της κρατικής χορηγίας</a:t>
            </a:r>
          </a:p>
          <a:p>
            <a:pPr>
              <a:buNone/>
              <a:defRPr/>
            </a:pPr>
            <a:endParaRPr lang="el-GR" sz="24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a:bodyPr>
          <a:lstStyle/>
          <a:p>
            <a:pPr>
              <a:defRPr/>
            </a:pPr>
            <a:r>
              <a:rPr lang="el-GR" sz="2400" dirty="0"/>
              <a:t>Τα νομικά ή/και φυσικά πρόσωπα δύνανται να λαμβάνουν χορηγία από οικονομικούς φορείς, ειδικά ταμεία ή άλλο φορέα περιλαμβανομένης και της Ευρωπαϊκής Ένωσης και των οργάνων αυτής μέχρι του ποσού κάλυψης των εξόδων της συγκεκριμένης δραστηριότητας.</a:t>
            </a:r>
          </a:p>
          <a:p>
            <a:pPr>
              <a:defRPr/>
            </a:pPr>
            <a:endParaRPr lang="el-GR" sz="2400" dirty="0"/>
          </a:p>
          <a:p>
            <a:pPr>
              <a:defRPr/>
            </a:pPr>
            <a:r>
              <a:rPr lang="el-GR" sz="2400" dirty="0"/>
              <a:t>Σε περίπτωση που διαπιστωθεί πολλαπλή χρηματοδότηση για συγκεκριμένη δραστηριότητα, το ποσό καθίσταται ανακτήσιμο από οικονομικούς φορείς και ειδικά ταμεία.</a:t>
            </a:r>
          </a:p>
          <a:p>
            <a:pPr>
              <a:buNone/>
              <a:defRPr/>
            </a:pPr>
            <a:endParaRPr lang="el-GR" sz="24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fontScale="92500"/>
          </a:bodyPr>
          <a:lstStyle/>
          <a:p>
            <a:pPr>
              <a:defRPr/>
            </a:pPr>
            <a:r>
              <a:rPr lang="el-GR" dirty="0"/>
              <a:t>Ο Ελέγχοντας Λειτουργός στις περιπτώσεις όπου εντοπίζονται προβλήματα που επηρεάζουν την αξιοπιστία του συστήματος εσωτερικού ελέγχου του λήπτη της χορηγίας ή τη νομιμότητα των συναλλαγών που διενεργούνται με τα χρηματικά διαθέσιμα της κρατικής χορηγίας, οφείλει να μην εξουσιοδοτεί την περαιτέρω καταβολή της χορηγίας και:</a:t>
            </a:r>
          </a:p>
          <a:p>
            <a:pPr lvl="1">
              <a:defRPr/>
            </a:pPr>
            <a:r>
              <a:rPr lang="el-GR" dirty="0"/>
              <a:t>να προχωρεί σε διερεύνηση των προβλημάτων που εντοπίστηκαν και</a:t>
            </a:r>
          </a:p>
          <a:p>
            <a:pPr lvl="1">
              <a:defRPr/>
            </a:pPr>
            <a:r>
              <a:rPr lang="el-GR" dirty="0"/>
              <a:t>να θέτει όρους προς εξάλειψη των προβλημάτων στα συστήματα εσωτερικού ελέγχου.</a:t>
            </a:r>
          </a:p>
          <a:p>
            <a:pPr>
              <a:buNone/>
              <a:defRPr/>
            </a:pPr>
            <a:endParaRPr lang="el-GR" sz="24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24 – 28</a:t>
            </a:r>
            <a:r>
              <a:rPr lang="el-GR" dirty="0"/>
              <a:t>: Χορηγίες και κατά χάριν δωρεές</a:t>
            </a:r>
            <a:endParaRPr lang="en-GB" dirty="0"/>
          </a:p>
        </p:txBody>
      </p:sp>
      <p:sp>
        <p:nvSpPr>
          <p:cNvPr id="3" name="Content Placeholder 2"/>
          <p:cNvSpPr>
            <a:spLocks noGrp="1"/>
          </p:cNvSpPr>
          <p:nvPr>
            <p:ph idx="1"/>
          </p:nvPr>
        </p:nvSpPr>
        <p:spPr/>
        <p:txBody>
          <a:bodyPr>
            <a:normAutofit/>
          </a:bodyPr>
          <a:lstStyle/>
          <a:p>
            <a:r>
              <a:rPr lang="el-GR" altLang="en-US" dirty="0"/>
              <a:t>Ο Υπουργός Οικονομικών ή/και ο Γενικός Λογιστής δύνανται να ζητούν από τον Ελέγχοντα Λειτουργό την αναστολή ή τη διακοπή ή την επιστροφή πληρωμών στις περιπτώσεις όπου εντοπίζονται προβλήματα  όπως αναφέρονται πιο πάνω.</a:t>
            </a:r>
          </a:p>
          <a:p>
            <a:r>
              <a:rPr lang="el-GR" altLang="en-US" dirty="0"/>
              <a:t>Εφόσον το νομικό ή/και φυσικό πρόσωπο ικανοποιήσει τους τεθέντες όρους, ο Ελέγχοντας Λειτουργός δύναται να εξουσιοδοτήσει την πληρωμή της χορηγίας.</a:t>
            </a:r>
          </a:p>
          <a:p>
            <a:pPr>
              <a:buNone/>
              <a:defRPr/>
            </a:pPr>
            <a:endParaRPr lang="el-GR" sz="2400"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Άρθρα 32 – 33</a:t>
            </a:r>
            <a:r>
              <a:rPr lang="el-GR" dirty="0"/>
              <a:t>: Διαφάνεια</a:t>
            </a:r>
            <a:endParaRPr lang="en-GB" dirty="0"/>
          </a:p>
        </p:txBody>
      </p:sp>
      <p:sp>
        <p:nvSpPr>
          <p:cNvPr id="3" name="Content Placeholder 2"/>
          <p:cNvSpPr>
            <a:spLocks noGrp="1"/>
          </p:cNvSpPr>
          <p:nvPr>
            <p:ph idx="1"/>
          </p:nvPr>
        </p:nvSpPr>
        <p:spPr/>
        <p:txBody>
          <a:bodyPr>
            <a:normAutofit fontScale="92500"/>
          </a:bodyPr>
          <a:lstStyle/>
          <a:p>
            <a:pPr>
              <a:defRPr/>
            </a:pPr>
            <a:r>
              <a:rPr lang="el-GR" dirty="0"/>
              <a:t>Ο Γενικός Λογιστής δημοσιεύει οποιαδήποτε στοιχεία έχουν σχέση με τις οικονομικές συναλλαγές, τηρώντας την ίση μεταχείριση μεταξύ των πολιτών, εκτός αν η μη δημοσιοποίηση κάποιας συναλλαγής είναι προς όφελος του δημοσίου συμφέροντος</a:t>
            </a:r>
          </a:p>
          <a:p>
            <a:pPr>
              <a:defRPr/>
            </a:pPr>
            <a:r>
              <a:rPr lang="el-GR" dirty="0"/>
              <a:t>Δημοσιοποίηση συναλλαγών πέραν ενός ποσού, το οποίο εισηγείται ο Γενικός Λογιστής και εγκρίνει ο Υπουργός Οικονομικών</a:t>
            </a:r>
          </a:p>
          <a:p>
            <a:pPr>
              <a:defRPr/>
            </a:pPr>
            <a:r>
              <a:rPr lang="el-GR" dirty="0"/>
              <a:t>Δημοσίευση χρεωστών των οποίων οι μη διευθετημένες οφειλές εκκρεμούν για περίοδο πέραν των 12 μηνών</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κύριες πρόνοιες Νομοθεσίας</a:t>
            </a:r>
            <a:endParaRPr lang="en-GB" dirty="0"/>
          </a:p>
        </p:txBody>
      </p:sp>
      <p:sp>
        <p:nvSpPr>
          <p:cNvPr id="3" name="Content Placeholder 2"/>
          <p:cNvSpPr>
            <a:spLocks noGrp="1"/>
          </p:cNvSpPr>
          <p:nvPr>
            <p:ph idx="1"/>
          </p:nvPr>
        </p:nvSpPr>
        <p:spPr/>
        <p:txBody>
          <a:bodyPr>
            <a:normAutofit/>
          </a:bodyPr>
          <a:lstStyle/>
          <a:p>
            <a:pPr>
              <a:buNone/>
              <a:defRPr/>
            </a:pPr>
            <a:r>
              <a:rPr lang="el-GR" b="1" dirty="0"/>
              <a:t>Άρθρο 30 </a:t>
            </a:r>
            <a:r>
              <a:rPr lang="el-GR" dirty="0"/>
              <a:t>- Ο Γενικός Λογιστής δύναται να προβαίνει σε όλες τις απαραίτητες ενέργειες για να διαπιστώνει κατά πόσο η αγορά ή ενοικίαση κτιρίων, η παραχώρηση υπηρεσιών, δικαιωμάτων, η αποδοχή χορηγών, η πώληση υπηρεσιών, έργων ή οποιοσδήποτε άλλος πλειοδοτικός ή μειοδοτικός διαγωνισμός και δημόσιες συμβάσεις, εκτελέστηκε σύμφωνα με τις αρχές της διαφάνειας, της αναλογικότητας, της αμοιβαίας αναγνώρισης, της ίσης μεταχείρισης και της αποφυγής διακρίσεων.</a:t>
            </a:r>
            <a:endParaRPr lang="en-US" dirty="0"/>
          </a:p>
          <a:p>
            <a:pPr>
              <a:buNone/>
              <a:defRPr/>
            </a:pPr>
            <a:endParaRPr lang="en-US" dirty="0"/>
          </a:p>
          <a:p>
            <a:pPr>
              <a:buNone/>
              <a:defRPr/>
            </a:pPr>
            <a:endParaRPr lang="el-GR" sz="1800" dirty="0"/>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κύριες πρόνοιες Νομοθεσίας</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l-GR" altLang="en-US" sz="2200" b="1" dirty="0"/>
              <a:t>Άρθρο 35</a:t>
            </a:r>
            <a:r>
              <a:rPr lang="el-GR" altLang="en-US" sz="2200" dirty="0"/>
              <a:t> – Διαγραφή μη εισπράξιμων δημοσίων χρημάτων, αξιών και υλικών</a:t>
            </a:r>
          </a:p>
          <a:p>
            <a:endParaRPr lang="el-GR" altLang="en-US" sz="1000" dirty="0"/>
          </a:p>
          <a:p>
            <a:r>
              <a:rPr lang="el-GR" altLang="en-US" sz="2200" dirty="0"/>
              <a:t>Θεσμοθετείται Τεχνική Επιτροπή απαρτιζόμενη από:</a:t>
            </a:r>
          </a:p>
          <a:p>
            <a:pPr lvl="1"/>
            <a:r>
              <a:rPr lang="el-GR" altLang="en-US" sz="2000" dirty="0"/>
              <a:t>Το Γενικό Λογιστή ως πρόεδρο</a:t>
            </a:r>
          </a:p>
          <a:p>
            <a:pPr lvl="1"/>
            <a:r>
              <a:rPr lang="el-GR" altLang="en-US" sz="2000" dirty="0"/>
              <a:t>το Γενικό Διευθυντή του Υπουργείου Οικονομικών και</a:t>
            </a:r>
          </a:p>
          <a:p>
            <a:pPr lvl="1"/>
            <a:r>
              <a:rPr lang="el-GR" altLang="en-US" sz="2000" dirty="0"/>
              <a:t>το Γενικό </a:t>
            </a:r>
            <a:r>
              <a:rPr lang="el-GR" altLang="en-US" sz="2000" dirty="0" smtClean="0"/>
              <a:t>Διευθυντή ο οποίος διορίζεται από το Υπουργικό Συμβούλιο, ή εκπροσώπους τους </a:t>
            </a:r>
            <a:endParaRPr lang="el-GR" altLang="en-US" sz="2000" dirty="0"/>
          </a:p>
          <a:p>
            <a:r>
              <a:rPr lang="el-GR" altLang="en-US" sz="2200" dirty="0"/>
              <a:t>με σκοπό:</a:t>
            </a:r>
          </a:p>
          <a:p>
            <a:pPr lvl="1"/>
            <a:r>
              <a:rPr lang="el-GR" altLang="en-US" sz="2000" dirty="0"/>
              <a:t>τη διαγραφή απωλειών ή ελλειμμάτων δημόσιων χρημάτων, αξιών και υλικών που απωλέσθηκαν ή </a:t>
            </a:r>
            <a:r>
              <a:rPr lang="el-GR" altLang="en-US" sz="2000" dirty="0" smtClean="0"/>
              <a:t>ελλείπουν,</a:t>
            </a:r>
            <a:endParaRPr lang="el-GR" altLang="en-US" sz="2000" dirty="0"/>
          </a:p>
          <a:p>
            <a:pPr lvl="1"/>
            <a:r>
              <a:rPr lang="el-GR" altLang="en-US" sz="2000" dirty="0" smtClean="0"/>
              <a:t>τη μερική ή ολική διαγραφή  οφειλόμενων ποσών με συγκεκριμένη εισήγηση από τον επηρεαζόμενο οικονομικό φορέα και/ή ειδικό ταμείο στην οποία καταγράφονται τα αποτελέσματα της έρευνας σε σχέση με την οικονομική κατάσταση του οφειλέτη, και</a:t>
            </a:r>
          </a:p>
          <a:p>
            <a:pPr lvl="1"/>
            <a:r>
              <a:rPr lang="el-GR" altLang="en-US" sz="2000" dirty="0"/>
              <a:t>τ</a:t>
            </a:r>
            <a:r>
              <a:rPr lang="el-GR" altLang="en-US" sz="2000" dirty="0" smtClean="0"/>
              <a:t>η διαγραφή υπόλοιπων δανείων στις περιπτώσεις που καθορίζονται από το Νόμο</a:t>
            </a:r>
          </a:p>
          <a:p>
            <a:pPr lvl="1"/>
            <a:endParaRPr lang="el-GR" altLang="en-US" sz="2000" dirty="0" smtClean="0"/>
          </a:p>
          <a:p>
            <a:pPr marL="361950" lvl="1" indent="-361950">
              <a:buFont typeface="Wingdings" panose="05000000000000000000" pitchFamily="2" charset="2"/>
              <a:buChar char="q"/>
            </a:pPr>
            <a:r>
              <a:rPr lang="el-GR" altLang="en-US" sz="2000" dirty="0" smtClean="0"/>
              <a:t>Ο Γενικός Ελεγκτής ή εκπρόσωπος του δύναται να παρίσταται ως παρατηρητής στις συνεδρίες της Επιτροπής</a:t>
            </a:r>
            <a:endParaRPr lang="el-GR" altLang="en-US" sz="2000" dirty="0"/>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Σύνταγμα της Κυπριακής Δημοκρατίας</a:t>
            </a:r>
            <a:endParaRPr lang="en-GB" dirty="0"/>
          </a:p>
        </p:txBody>
      </p:sp>
      <p:sp>
        <p:nvSpPr>
          <p:cNvPr id="3" name="Content Placeholder 2"/>
          <p:cNvSpPr>
            <a:spLocks noGrp="1"/>
          </p:cNvSpPr>
          <p:nvPr>
            <p:ph idx="1"/>
          </p:nvPr>
        </p:nvSpPr>
        <p:spPr/>
        <p:txBody>
          <a:bodyPr>
            <a:normAutofit lnSpcReduction="10000"/>
          </a:bodyPr>
          <a:lstStyle/>
          <a:p>
            <a:r>
              <a:rPr lang="el-GR" b="1" i="1" dirty="0"/>
              <a:t>Άρθρο 127</a:t>
            </a:r>
            <a:r>
              <a:rPr lang="el-GR" dirty="0"/>
              <a:t>: Ο Γενικός Λογιστής βοηθούμενος υπό του Βοηθού Γενικού Λογιστή, διευθύνει και επιβλέπει πάσαν λογιστική εργασία σχετική προς τα χρηματικά διαθέσιμα και το λοιπόν ενεργητικό, ων η διαχείρισης γίνεται υπό της Δημοκρατίας ή εν </a:t>
            </a:r>
            <a:r>
              <a:rPr lang="el-GR" dirty="0" err="1"/>
              <a:t>ονόματι</a:t>
            </a:r>
            <a:r>
              <a:rPr lang="el-GR" dirty="0"/>
              <a:t> αυτής, και προς τας </a:t>
            </a:r>
            <a:r>
              <a:rPr lang="el-GR" dirty="0" err="1"/>
              <a:t>αναληφθείσας</a:t>
            </a:r>
            <a:r>
              <a:rPr lang="el-GR" dirty="0"/>
              <a:t> υπό της Δημοκρατίας ή δια </a:t>
            </a:r>
            <a:r>
              <a:rPr lang="el-GR" dirty="0" err="1"/>
              <a:t>λογαριασμόν</a:t>
            </a:r>
            <a:r>
              <a:rPr lang="el-GR" dirty="0"/>
              <a:t> αυτής υποχρεώσεις. Τηρουμένων δε των διατάξεων του Συντάγματος ή οιουδήποτε νόμου, δέχεται και ενεργεί πάσαν πληρωμή χρημάτων της Δημοκρατίας.</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κύριες πρόνοιες Νομοθεσίας</a:t>
            </a:r>
            <a:endParaRPr lang="en-GB" dirty="0"/>
          </a:p>
        </p:txBody>
      </p:sp>
      <p:sp>
        <p:nvSpPr>
          <p:cNvPr id="3" name="Content Placeholder 2"/>
          <p:cNvSpPr>
            <a:spLocks noGrp="1"/>
          </p:cNvSpPr>
          <p:nvPr>
            <p:ph idx="1"/>
          </p:nvPr>
        </p:nvSpPr>
        <p:spPr/>
        <p:txBody>
          <a:bodyPr>
            <a:normAutofit/>
          </a:bodyPr>
          <a:lstStyle/>
          <a:p>
            <a:pPr>
              <a:buNone/>
            </a:pPr>
            <a:r>
              <a:rPr lang="el-GR" altLang="en-US" sz="2400" b="1" dirty="0"/>
              <a:t>Άρθρο 39 </a:t>
            </a:r>
            <a:r>
              <a:rPr lang="el-GR" altLang="en-US" sz="2400" dirty="0"/>
              <a:t>– Τέλη και Δικαιώματα</a:t>
            </a:r>
          </a:p>
          <a:p>
            <a:endParaRPr lang="el-GR" altLang="en-US" sz="1000" dirty="0"/>
          </a:p>
          <a:p>
            <a:r>
              <a:rPr lang="el-GR" altLang="en-US" sz="2100" dirty="0"/>
              <a:t>Θεσμοθετείται Τεχνική Επιτροπή απαρτιζόμενη από:</a:t>
            </a:r>
          </a:p>
          <a:p>
            <a:pPr lvl="1"/>
            <a:r>
              <a:rPr lang="el-GR" altLang="en-US" sz="2100" dirty="0"/>
              <a:t>Το Γενικό Λογιστή και</a:t>
            </a:r>
          </a:p>
          <a:p>
            <a:pPr lvl="1"/>
            <a:r>
              <a:rPr lang="el-GR" altLang="en-US" sz="2100" dirty="0"/>
              <a:t>το Γενικό Διευθυντή του Υπουργείου Οικονομικών </a:t>
            </a:r>
          </a:p>
          <a:p>
            <a:pPr>
              <a:buNone/>
            </a:pPr>
            <a:r>
              <a:rPr lang="el-GR" altLang="en-US" sz="2100" dirty="0"/>
              <a:t>	με σκοπό τον καθορισμό και την αναθεώρηση, σε τακτά χρονικά διαστήματα, των τελών και δικαιωμάτων που καταβάλλονται για υπηρεσίες που παρέχονται από Υπουργεία / Τμήματα, λαμβάνοντας υπόψη και τις απόψεις του εκάστοτε αρμόδιου Υπουργείου / Τμήματος</a:t>
            </a:r>
          </a:p>
          <a:p>
            <a:r>
              <a:rPr lang="el-GR" altLang="en-US" sz="2100" dirty="0"/>
              <a:t>Σε περίπτωση που απαιτείται νομοθετική ρύθμιση για τον καθορισμό ή την αναθεώρηση των τελών, αυτά θα προωθούνται για έγκριση από το αρμόδιο Υπουργείο / Τμήμα </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κύριες πρόνοιες Νομοθεσίας</a:t>
            </a:r>
            <a:endParaRPr lang="en-GB" dirty="0"/>
          </a:p>
        </p:txBody>
      </p:sp>
      <p:sp>
        <p:nvSpPr>
          <p:cNvPr id="3" name="Content Placeholder 2"/>
          <p:cNvSpPr>
            <a:spLocks noGrp="1"/>
          </p:cNvSpPr>
          <p:nvPr>
            <p:ph idx="1"/>
          </p:nvPr>
        </p:nvSpPr>
        <p:spPr/>
        <p:txBody>
          <a:bodyPr>
            <a:normAutofit lnSpcReduction="10000"/>
          </a:bodyPr>
          <a:lstStyle/>
          <a:p>
            <a:pPr>
              <a:defRPr/>
            </a:pPr>
            <a:r>
              <a:rPr lang="el-GR" b="1" dirty="0"/>
              <a:t>Άρθρο 36 </a:t>
            </a:r>
            <a:r>
              <a:rPr lang="el-GR" dirty="0"/>
              <a:t>– Δωρεές προς την Δημοκρατία</a:t>
            </a:r>
          </a:p>
          <a:p>
            <a:pPr lvl="1">
              <a:buNone/>
              <a:defRPr/>
            </a:pPr>
            <a:r>
              <a:rPr lang="el-GR" dirty="0"/>
              <a:t>	Δωρεές προς τη Δημοκρατία μπορούν να γίνουν αποδεκτές από τον Υπουργό Οικονομικών νοουμένου ότι εξυπηρετούν το δημόσιο συμφέρον. </a:t>
            </a:r>
          </a:p>
          <a:p>
            <a:pPr>
              <a:defRPr/>
            </a:pPr>
            <a:endParaRPr lang="el-GR" dirty="0"/>
          </a:p>
          <a:p>
            <a:pPr>
              <a:defRPr/>
            </a:pPr>
            <a:r>
              <a:rPr lang="el-GR" b="1" dirty="0"/>
              <a:t>Άρθρο 38 </a:t>
            </a:r>
            <a:r>
              <a:rPr lang="el-GR" dirty="0"/>
              <a:t>- Διασύνδεση μηχανογραφημένων συστημάτων</a:t>
            </a:r>
          </a:p>
          <a:p>
            <a:pPr lvl="1">
              <a:buNone/>
              <a:defRPr/>
            </a:pPr>
            <a:r>
              <a:rPr lang="el-GR" dirty="0"/>
              <a:t>	Ο Γενικός Λογιστής δύναται να απαιτεί κατά την κρίση του από τα Υπουργεία ή Τμήματα ή Ανεξάρτητες Υπηρεσίες τη διασύνδεση των μηχανογραφημένων τους συστημάτων, για την άσκηση των αρμοδιοτήτων του.</a:t>
            </a:r>
          </a:p>
          <a:p>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pPr algn="ctr"/>
            <a:r>
              <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t/>
            </a:r>
            <a:br>
              <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t/>
            </a:r>
            <a:br>
              <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t/>
            </a:r>
            <a:br>
              <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el-GR"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t>Νόμος που προνοεί περί της Δημοσιονομικής Ευθύνης και του Δημοσιονομικού Πλαισίου</a:t>
            </a:r>
            <a:br>
              <a:rPr lang="el-GR"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el-GR" altLang="el-GR" b="1" dirty="0">
                <a:solidFill>
                  <a:srgbClr val="002060"/>
                </a:solidFill>
                <a:latin typeface="Tahoma" panose="020B0604030504040204" pitchFamily="34" charset="0"/>
                <a:ea typeface="Tahoma" panose="020B0604030504040204" pitchFamily="34" charset="0"/>
                <a:cs typeface="Tahoma" panose="020B0604030504040204" pitchFamily="34" charset="0"/>
              </a:rPr>
              <a:t>(Νόμος Ν.20 (Ι) / 2014)</a:t>
            </a:r>
            <a:endParaRPr lang="en-US" altLang="el-GR"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9525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solidFill>
                  <a:srgbClr val="002060"/>
                </a:solidFill>
              </a:rPr>
              <a:t>Νόμος Ομπρέλα</a:t>
            </a:r>
            <a:endParaRPr lang="el-GR" dirty="0"/>
          </a:p>
        </p:txBody>
      </p:sp>
      <p:sp>
        <p:nvSpPr>
          <p:cNvPr id="4" name="Date Placeholder 3"/>
          <p:cNvSpPr>
            <a:spLocks noGrp="1"/>
          </p:cNvSpPr>
          <p:nvPr>
            <p:ph type="dt" sz="half" idx="10"/>
          </p:nvPr>
        </p:nvSpPr>
        <p:spPr/>
        <p:txBody>
          <a:bodyPr/>
          <a:lstStyle/>
          <a:p>
            <a:pPr>
              <a:defRPr/>
            </a:pPr>
            <a:fld id="{97CC675E-2425-4CA8-A0C8-DC2470CCEC85}"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53</a:t>
            </a:fld>
            <a:endParaRPr lang="en-US"/>
          </a:p>
        </p:txBody>
      </p:sp>
      <p:sp>
        <p:nvSpPr>
          <p:cNvPr id="3" name="Content Placeholder 2"/>
          <p:cNvSpPr>
            <a:spLocks noGrp="1"/>
          </p:cNvSpPr>
          <p:nvPr>
            <p:ph idx="1"/>
          </p:nvPr>
        </p:nvSpPr>
        <p:spPr/>
        <p:txBody>
          <a:bodyPr/>
          <a:lstStyle/>
          <a:p>
            <a:pPr marL="0" indent="0">
              <a:buNone/>
            </a:pPr>
            <a:r>
              <a:rPr lang="el-GR" altLang="en-US" dirty="0">
                <a:solidFill>
                  <a:srgbClr val="002060"/>
                </a:solidFill>
              </a:rPr>
              <a:t>Ο "νόμος - ομπρέλα", παρέχει το υπόβαθρο για τις βασικές αρχές διαχείρισης των δημόσιων οικονομικών, περιλαμβανομένου και του καθορισμού των βασικών διαδικασιών διαχείρισης των δημόσιων οικονομικών, καθώς και των αρμοδιοτήτων και ευθυνών των διάφορων παραγόντων του όλου συστήματος. </a:t>
            </a:r>
          </a:p>
          <a:p>
            <a:endParaRPr lang="en-US" dirty="0"/>
          </a:p>
        </p:txBody>
      </p:sp>
    </p:spTree>
    <p:extLst>
      <p:ext uri="{BB962C8B-B14F-4D97-AF65-F5344CB8AC3E}">
        <p14:creationId xmlns:p14="http://schemas.microsoft.com/office/powerpoint/2010/main" val="206123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solidFill>
                  <a:srgbClr val="002060"/>
                </a:solidFill>
              </a:rPr>
              <a:t>Νόμος Ομπρέλα</a:t>
            </a:r>
            <a:endParaRPr lang="en-US" dirty="0"/>
          </a:p>
        </p:txBody>
      </p:sp>
      <p:sp>
        <p:nvSpPr>
          <p:cNvPr id="3" name="Content Placeholder 2"/>
          <p:cNvSpPr>
            <a:spLocks noGrp="1"/>
          </p:cNvSpPr>
          <p:nvPr>
            <p:ph idx="1"/>
          </p:nvPr>
        </p:nvSpPr>
        <p:spPr/>
        <p:txBody>
          <a:bodyPr/>
          <a:lstStyle/>
          <a:p>
            <a:r>
              <a:rPr lang="en-US" altLang="el-GR" dirty="0">
                <a:solidFill>
                  <a:srgbClr val="002060"/>
                </a:solidFill>
              </a:rPr>
              <a:t>O </a:t>
            </a:r>
            <a:r>
              <a:rPr lang="el-GR" altLang="el-GR" dirty="0">
                <a:solidFill>
                  <a:srgbClr val="002060"/>
                </a:solidFill>
              </a:rPr>
              <a:t>νόμος αυτός είναι &lt;&lt; Ανώτερος&gt;&gt; από άλλους νόμους καθώς περιέχει διατάξεις από συνθήκες της Ε.Ε.</a:t>
            </a:r>
            <a:endParaRPr lang="en-US" altLang="el-GR" dirty="0">
              <a:solidFill>
                <a:srgbClr val="002060"/>
              </a:solidFill>
            </a:endParaRPr>
          </a:p>
          <a:p>
            <a:r>
              <a:rPr lang="el-GR" altLang="el-GR" dirty="0">
                <a:solidFill>
                  <a:srgbClr val="002060"/>
                </a:solidFill>
              </a:rPr>
              <a:t>Παρέχει το πλαίσιο για τους δημοσιονομικούς κανόνες</a:t>
            </a:r>
            <a:r>
              <a:rPr lang="el-GR" altLang="el-GR" dirty="0" smtClean="0">
                <a:solidFill>
                  <a:srgbClr val="002060"/>
                </a:solidFill>
              </a:rPr>
              <a:t>,</a:t>
            </a:r>
            <a:r>
              <a:rPr lang="en-US" altLang="el-GR" dirty="0" smtClean="0">
                <a:solidFill>
                  <a:srgbClr val="002060"/>
                </a:solidFill>
              </a:rPr>
              <a:t> </a:t>
            </a:r>
            <a:r>
              <a:rPr lang="el-GR" altLang="el-GR" dirty="0" smtClean="0">
                <a:solidFill>
                  <a:srgbClr val="002060"/>
                </a:solidFill>
              </a:rPr>
              <a:t>τη </a:t>
            </a:r>
            <a:r>
              <a:rPr lang="el-GR" altLang="el-GR" dirty="0">
                <a:solidFill>
                  <a:srgbClr val="002060"/>
                </a:solidFill>
              </a:rPr>
              <a:t>δημοσιονομική πειθαρχία και τη δημοσιονομική διαφάνεια.</a:t>
            </a:r>
          </a:p>
          <a:p>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54</a:t>
            </a:fld>
            <a:endParaRPr lang="en-US"/>
          </a:p>
        </p:txBody>
      </p:sp>
    </p:spTree>
    <p:extLst>
      <p:ext uri="{BB962C8B-B14F-4D97-AF65-F5344CB8AC3E}">
        <p14:creationId xmlns:p14="http://schemas.microsoft.com/office/powerpoint/2010/main" val="874301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solidFill>
                  <a:srgbClr val="002060"/>
                </a:solidFill>
              </a:rPr>
              <a:t>Γιατί ψηφίστηκε αυτός ο Νόμος</a:t>
            </a:r>
            <a:endParaRPr lang="en-US" dirty="0"/>
          </a:p>
        </p:txBody>
      </p:sp>
      <p:sp>
        <p:nvSpPr>
          <p:cNvPr id="3" name="Content Placeholder 2"/>
          <p:cNvSpPr>
            <a:spLocks noGrp="1"/>
          </p:cNvSpPr>
          <p:nvPr>
            <p:ph idx="1"/>
          </p:nvPr>
        </p:nvSpPr>
        <p:spPr/>
        <p:txBody>
          <a:bodyPr>
            <a:normAutofit fontScale="92500" lnSpcReduction="20000"/>
          </a:bodyPr>
          <a:lstStyle/>
          <a:p>
            <a:r>
              <a:rPr lang="el-GR" altLang="en-US" dirty="0">
                <a:solidFill>
                  <a:srgbClr val="002060"/>
                </a:solidFill>
              </a:rPr>
              <a:t>Η Κυπριακή Δημοκρατία είναι δεσμευμένη να υποβάλλει κάθε χρόνο Πρόγραμμα Σταθερότητας και Ανάπτυξης στην Ευρωπαϊκή Επιτροπή</a:t>
            </a:r>
          </a:p>
          <a:p>
            <a:r>
              <a:rPr lang="el-GR" altLang="en-US" dirty="0">
                <a:solidFill>
                  <a:srgbClr val="002060"/>
                </a:solidFill>
              </a:rPr>
              <a:t>Πρέπει να διατηρούνται υγιή και βιώσιμα οικονομικά και να προλαμβάνουν τη δημιουργία υπερβολικών ελλειμμάτων στη Γενική Κυβέρνηση. </a:t>
            </a:r>
          </a:p>
          <a:p>
            <a:r>
              <a:rPr lang="el-GR" altLang="en-US" dirty="0">
                <a:solidFill>
                  <a:srgbClr val="002060"/>
                </a:solidFill>
              </a:rPr>
              <a:t>Πρέπει να τηρείται ο  «</a:t>
            </a:r>
            <a:r>
              <a:rPr lang="el-GR" altLang="en-US" dirty="0" smtClean="0">
                <a:solidFill>
                  <a:srgbClr val="002060"/>
                </a:solidFill>
              </a:rPr>
              <a:t>κανόνας </a:t>
            </a:r>
            <a:r>
              <a:rPr lang="el-GR" altLang="en-US" dirty="0">
                <a:solidFill>
                  <a:srgbClr val="002060"/>
                </a:solidFill>
              </a:rPr>
              <a:t>ισοσκέλισης του προϋπολογισμού» και διόρθωσης αποκλίσεων όταν προκύπτουν.</a:t>
            </a:r>
          </a:p>
          <a:p>
            <a:r>
              <a:rPr lang="el-GR" altLang="en-US" dirty="0">
                <a:solidFill>
                  <a:srgbClr val="002060"/>
                </a:solidFill>
              </a:rPr>
              <a:t>Το έλλειμμα της Γενικής Κυβέρνησης δεν πρέπει να υπερβαίνει το  3% του Ακαθάριστου Εγχώριου Προϊόντος και χρέος 60%</a:t>
            </a:r>
          </a:p>
          <a:p>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55</a:t>
            </a:fld>
            <a:endParaRPr lang="en-US"/>
          </a:p>
        </p:txBody>
      </p:sp>
    </p:spTree>
    <p:extLst>
      <p:ext uri="{BB962C8B-B14F-4D97-AF65-F5344CB8AC3E}">
        <p14:creationId xmlns:p14="http://schemas.microsoft.com/office/powerpoint/2010/main" val="21539429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solidFill>
                  <a:srgbClr val="002060"/>
                </a:solidFill>
              </a:rPr>
              <a:t>Νόμος </a:t>
            </a:r>
            <a:r>
              <a:rPr lang="el-GR" altLang="el-GR" dirty="0" smtClean="0">
                <a:solidFill>
                  <a:srgbClr val="002060"/>
                </a:solidFill>
              </a:rPr>
              <a:t>Ομπρέλα – Μέρος ΙΙ</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l-GR" altLang="en-US" dirty="0" smtClean="0">
                <a:solidFill>
                  <a:srgbClr val="002060"/>
                </a:solidFill>
              </a:rPr>
              <a:t>Καθορίζονται </a:t>
            </a:r>
            <a:r>
              <a:rPr lang="el-GR" altLang="en-US" dirty="0">
                <a:solidFill>
                  <a:srgbClr val="002060"/>
                </a:solidFill>
              </a:rPr>
              <a:t>οι ευθύνες των θεσμικών οργάνων, όπως του Υπουργικού Συμβουλίου, του Υπουργού Οικονομικών, των επικεφαλής των </a:t>
            </a:r>
            <a:r>
              <a:rPr lang="el-GR" altLang="en-US" dirty="0" smtClean="0">
                <a:solidFill>
                  <a:srgbClr val="002060"/>
                </a:solidFill>
              </a:rPr>
              <a:t>Υπουργείων/Υφυπουργείων/Υπηρεσιών, </a:t>
            </a:r>
            <a:r>
              <a:rPr lang="el-GR" altLang="en-US" dirty="0">
                <a:solidFill>
                  <a:srgbClr val="002060"/>
                </a:solidFill>
              </a:rPr>
              <a:t>του Γενικού Λογιστή της Δημοκρατίας, του επικεφαλής του Γραφείου Διαχείρισης Δημόσιου Χρέους, του Γενικού Ελεγκτή της Δημοκρατίας, του Δημοσιονομικού Συμβουλίου, της Βουλής των Αντιπροσώπων.</a:t>
            </a:r>
          </a:p>
          <a:p>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56</a:t>
            </a:fld>
            <a:endParaRPr lang="en-US"/>
          </a:p>
        </p:txBody>
      </p:sp>
    </p:spTree>
    <p:extLst>
      <p:ext uri="{BB962C8B-B14F-4D97-AF65-F5344CB8AC3E}">
        <p14:creationId xmlns:p14="http://schemas.microsoft.com/office/powerpoint/2010/main" val="18666247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solidFill>
                  <a:srgbClr val="002060"/>
                </a:solidFill>
              </a:rPr>
              <a:t>ΠΡΟΥΠΟΛΟΓΙΣΜΟΣ ΚΑΙ ΜΕΣΟΠΡΟΘΕΣΜΟ ΔΗΜΟΣΙΟΝΟΜΙΚΟ </a:t>
            </a:r>
            <a:r>
              <a:rPr lang="el-GR" altLang="en-US" dirty="0" smtClean="0">
                <a:solidFill>
                  <a:srgbClr val="002060"/>
                </a:solidFill>
              </a:rPr>
              <a:t>ΠΛΑΙΣΙΟ</a:t>
            </a:r>
            <a:r>
              <a:rPr lang="en-US" altLang="en-US" dirty="0" smtClean="0">
                <a:solidFill>
                  <a:srgbClr val="002060"/>
                </a:solidFill>
              </a:rPr>
              <a:t> –</a:t>
            </a:r>
            <a:r>
              <a:rPr lang="el-GR" altLang="en-US" dirty="0" smtClean="0">
                <a:solidFill>
                  <a:srgbClr val="002060"/>
                </a:solidFill>
              </a:rPr>
              <a:t> ΜΕΡΟΣ </a:t>
            </a:r>
            <a:r>
              <a:rPr lang="en-US" altLang="en-US" dirty="0" smtClean="0">
                <a:solidFill>
                  <a:srgbClr val="002060"/>
                </a:solidFill>
              </a:rPr>
              <a:t>V</a:t>
            </a:r>
            <a:endParaRPr lang="en-US" dirty="0"/>
          </a:p>
        </p:txBody>
      </p:sp>
      <p:sp>
        <p:nvSpPr>
          <p:cNvPr id="3" name="Content Placeholder 2"/>
          <p:cNvSpPr>
            <a:spLocks noGrp="1"/>
          </p:cNvSpPr>
          <p:nvPr>
            <p:ph idx="1"/>
          </p:nvPr>
        </p:nvSpPr>
        <p:spPr/>
        <p:txBody>
          <a:bodyPr>
            <a:normAutofit fontScale="77500" lnSpcReduction="20000"/>
          </a:bodyPr>
          <a:lstStyle/>
          <a:p>
            <a:r>
              <a:rPr lang="el-GR" altLang="en-US" sz="3200" dirty="0">
                <a:solidFill>
                  <a:srgbClr val="002060"/>
                </a:solidFill>
              </a:rPr>
              <a:t>Κάθε οικονομικός φορέας πρέπει να υποβάλλει στον Υπουργό Οικονομικών</a:t>
            </a:r>
            <a:r>
              <a:rPr lang="en-US" altLang="en-US" sz="3200" dirty="0">
                <a:solidFill>
                  <a:srgbClr val="002060"/>
                </a:solidFill>
              </a:rPr>
              <a:t> :</a:t>
            </a:r>
            <a:endParaRPr lang="el-GR" altLang="en-US" sz="3200" dirty="0">
              <a:solidFill>
                <a:srgbClr val="002060"/>
              </a:solidFill>
            </a:endParaRPr>
          </a:p>
          <a:p>
            <a:pPr>
              <a:buFont typeface="Wingdings" pitchFamily="2" charset="2"/>
              <a:buChar char="Ø"/>
            </a:pPr>
            <a:r>
              <a:rPr lang="el-GR" altLang="en-US" sz="3200" b="1" dirty="0">
                <a:solidFill>
                  <a:srgbClr val="002060"/>
                </a:solidFill>
              </a:rPr>
              <a:t> </a:t>
            </a:r>
            <a:r>
              <a:rPr lang="el-GR" altLang="en-US" dirty="0">
                <a:solidFill>
                  <a:srgbClr val="002060"/>
                </a:solidFill>
              </a:rPr>
              <a:t>προϋπολογισμό εσόδων και δαπανών που να μην υπερβαίνει τις ανώτατες οροφές που καταγράφονται στο Στρατηγικό Πλαίσιο Δημοσιονομικής Πολιτικής, για τα επόμενα τουλάχιστον τρία (3) οικονομικά έτη</a:t>
            </a:r>
          </a:p>
          <a:p>
            <a:pPr>
              <a:buFont typeface="Wingdings" pitchFamily="2" charset="2"/>
              <a:buChar char="Ø"/>
            </a:pPr>
            <a:r>
              <a:rPr lang="el-GR" altLang="en-US" dirty="0">
                <a:solidFill>
                  <a:srgbClr val="002060"/>
                </a:solidFill>
              </a:rPr>
              <a:t>αναθεωρημένη εκτίμηση εσόδων και δαπανών για το τρέχον έτος</a:t>
            </a:r>
          </a:p>
          <a:p>
            <a:pPr>
              <a:buFont typeface="Wingdings" pitchFamily="2" charset="2"/>
              <a:buChar char="Ø"/>
            </a:pPr>
            <a:r>
              <a:rPr lang="el-GR" altLang="en-US" dirty="0">
                <a:solidFill>
                  <a:srgbClr val="002060"/>
                </a:solidFill>
              </a:rPr>
              <a:t>τα έσοδα και τις δαπάνες για τα 2 προηγούμενα οικονομικά έτη</a:t>
            </a:r>
          </a:p>
          <a:p>
            <a:pPr>
              <a:buFont typeface="Wingdings" pitchFamily="2" charset="2"/>
              <a:buChar char="Ø"/>
            </a:pPr>
            <a:r>
              <a:rPr lang="el-GR" altLang="en-US" dirty="0">
                <a:solidFill>
                  <a:srgbClr val="002060"/>
                </a:solidFill>
              </a:rPr>
              <a:t>μεσοπρόθεσμο στρατηγικό σχέδιο, στο οποίο αναλύονται οι πρωταρχικοί στόχοι και οι στρατηγικές για επίτευξή τους, οι οποίοι πρόκειται να προωθηθούν μέσω της υλοποίησης του προϋπολογισμού τους, μαζί με κύριους δείκτες απόδοσης</a:t>
            </a: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57</a:t>
            </a:fld>
            <a:endParaRPr lang="en-US"/>
          </a:p>
        </p:txBody>
      </p:sp>
    </p:spTree>
    <p:extLst>
      <p:ext uri="{BB962C8B-B14F-4D97-AF65-F5344CB8AC3E}">
        <p14:creationId xmlns:p14="http://schemas.microsoft.com/office/powerpoint/2010/main" val="11853186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solidFill>
                  <a:srgbClr val="002060"/>
                </a:solidFill>
              </a:rPr>
              <a:t>ΠΡΟΥΠΟΛΟΓΙΣΜΟΣ ΚΑΙ ΜΕΣΟΠΡΟΘΕΣΜΟ ΔΗΜΟΣΙΟΝΟΜΙΚΟ ΠΛΑΙΣΙΟ</a:t>
            </a:r>
            <a:r>
              <a:rPr lang="en-US" altLang="en-US" dirty="0">
                <a:solidFill>
                  <a:srgbClr val="002060"/>
                </a:solidFill>
              </a:rPr>
              <a:t> –</a:t>
            </a:r>
            <a:r>
              <a:rPr lang="el-GR" altLang="en-US" dirty="0">
                <a:solidFill>
                  <a:srgbClr val="002060"/>
                </a:solidFill>
              </a:rPr>
              <a:t> ΜΕΡΟΣ </a:t>
            </a:r>
            <a:r>
              <a:rPr lang="en-US" altLang="en-US" dirty="0">
                <a:solidFill>
                  <a:srgbClr val="002060"/>
                </a:solidFill>
              </a:rPr>
              <a:t>V</a:t>
            </a:r>
            <a:endParaRPr lang="en-US" dirty="0"/>
          </a:p>
        </p:txBody>
      </p:sp>
      <p:sp>
        <p:nvSpPr>
          <p:cNvPr id="3" name="Content Placeholder 2"/>
          <p:cNvSpPr>
            <a:spLocks noGrp="1"/>
          </p:cNvSpPr>
          <p:nvPr>
            <p:ph idx="1"/>
          </p:nvPr>
        </p:nvSpPr>
        <p:spPr/>
        <p:txBody>
          <a:bodyPr>
            <a:normAutofit lnSpcReduction="10000"/>
          </a:bodyPr>
          <a:lstStyle/>
          <a:p>
            <a:r>
              <a:rPr lang="el-GR" altLang="en-US" dirty="0">
                <a:solidFill>
                  <a:srgbClr val="002060"/>
                </a:solidFill>
              </a:rPr>
              <a:t>Ο Υπουργός Οικονομικών ετοιμάζει τον Προϋπολογισμό και τον καταθέτει στο Υπουργικό Συμβούλιο</a:t>
            </a:r>
          </a:p>
          <a:p>
            <a:r>
              <a:rPr lang="el-GR" altLang="en-US" dirty="0">
                <a:solidFill>
                  <a:srgbClr val="002060"/>
                </a:solidFill>
              </a:rPr>
              <a:t>Μετά την έγκριση του Προϋπολογισμού από το Υπουργικό Συμβούλιο ο Υπουργός Οικονομικών τον  υποβάλλει στη Βουλή των Αντιπροσώπων το αργότερο μέχρι στις 30 Σεπτεμβρίου </a:t>
            </a:r>
          </a:p>
          <a:p>
            <a:r>
              <a:rPr lang="el-GR" altLang="en-US" dirty="0">
                <a:solidFill>
                  <a:srgbClr val="002060"/>
                </a:solidFill>
              </a:rPr>
              <a:t>Ο Υπουργός δημοσιεύει το νομοσχέδιο του Προϋπολογισμού το αργότερο μέχρι τις 15 Οκτωβρίου</a:t>
            </a: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58</a:t>
            </a:fld>
            <a:endParaRPr lang="en-US"/>
          </a:p>
        </p:txBody>
      </p:sp>
    </p:spTree>
    <p:extLst>
      <p:ext uri="{BB962C8B-B14F-4D97-AF65-F5344CB8AC3E}">
        <p14:creationId xmlns:p14="http://schemas.microsoft.com/office/powerpoint/2010/main" val="12486928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solidFill>
                  <a:srgbClr val="002060"/>
                </a:solidFill>
              </a:rPr>
              <a:t>ΤΙ ΠΕΡΙΛΑΜΒΑΝΕΤΑΙ ΣΤΟ ΝΟΜΟΣΧΕΔΙΟ ΤΟΥ </a:t>
            </a:r>
            <a:r>
              <a:rPr lang="el-GR" altLang="en-US" dirty="0" smtClean="0">
                <a:solidFill>
                  <a:srgbClr val="002060"/>
                </a:solidFill>
              </a:rPr>
              <a:t>ΠΡΟΫΠΟΛΟΓΙΣΜΟΥ</a:t>
            </a:r>
            <a:r>
              <a:rPr lang="en-US" altLang="en-US" dirty="0" smtClean="0">
                <a:solidFill>
                  <a:srgbClr val="002060"/>
                </a:solidFill>
              </a:rPr>
              <a:t>- </a:t>
            </a:r>
            <a:r>
              <a:rPr lang="el-GR" altLang="en-US" dirty="0" smtClean="0">
                <a:solidFill>
                  <a:srgbClr val="002060"/>
                </a:solidFill>
              </a:rPr>
              <a:t>ΜΕΡΟΣ </a:t>
            </a:r>
            <a:r>
              <a:rPr lang="en-US" altLang="en-US" dirty="0" smtClean="0">
                <a:solidFill>
                  <a:srgbClr val="002060"/>
                </a:solidFill>
              </a:rPr>
              <a:t>V</a:t>
            </a:r>
            <a:endParaRPr lang="en-US" dirty="0"/>
          </a:p>
        </p:txBody>
      </p:sp>
      <p:sp>
        <p:nvSpPr>
          <p:cNvPr id="3" name="Content Placeholder 2"/>
          <p:cNvSpPr>
            <a:spLocks noGrp="1"/>
          </p:cNvSpPr>
          <p:nvPr>
            <p:ph idx="1"/>
          </p:nvPr>
        </p:nvSpPr>
        <p:spPr/>
        <p:txBody>
          <a:bodyPr>
            <a:normAutofit fontScale="92500" lnSpcReduction="20000"/>
          </a:bodyPr>
          <a:lstStyle/>
          <a:p>
            <a:r>
              <a:rPr lang="el-GR" altLang="en-US" dirty="0">
                <a:solidFill>
                  <a:srgbClr val="002060"/>
                </a:solidFill>
              </a:rPr>
              <a:t>επισκόπηση των πρόσφατων μακροοικονομικών και δημοσιονομικών εξελίξεων</a:t>
            </a:r>
          </a:p>
          <a:p>
            <a:r>
              <a:rPr lang="el-GR" altLang="en-US" dirty="0">
                <a:solidFill>
                  <a:srgbClr val="002060"/>
                </a:solidFill>
              </a:rPr>
              <a:t>το επίπεδο του μεσοπρόθεσμου δημοσιονομικού στόχου</a:t>
            </a:r>
          </a:p>
          <a:p>
            <a:r>
              <a:rPr lang="el-GR" altLang="en-US" dirty="0">
                <a:solidFill>
                  <a:srgbClr val="002060"/>
                </a:solidFill>
              </a:rPr>
              <a:t>περιγραφή των οικονομικών και δημοσιονομικών στόχων πολιτικής και τις στρατηγικές επίτευξής τους, που προτείνονται να υλοποιηθούν μέσω του περί Προϋπολογισμού Νόμου</a:t>
            </a:r>
          </a:p>
          <a:p>
            <a:r>
              <a:rPr lang="el-GR" altLang="en-US" dirty="0">
                <a:solidFill>
                  <a:srgbClr val="002060"/>
                </a:solidFill>
              </a:rPr>
              <a:t>περιγραφή των νέων βασικών μέτρων πολιτικής και έργων που η Κυβέρνηση θα υλοποιήσει για τουλάχιστον τα επόμενα τρία (3) έτη και τις δημοσιονομικές τους επιπτώσεις·</a:t>
            </a:r>
          </a:p>
          <a:p>
            <a:r>
              <a:rPr lang="el-GR" altLang="en-US" dirty="0">
                <a:solidFill>
                  <a:srgbClr val="002060"/>
                </a:solidFill>
              </a:rPr>
              <a:t>κατάσταση των δημοσιονομικών κινδύνων</a:t>
            </a: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59</a:t>
            </a:fld>
            <a:endParaRPr lang="en-US"/>
          </a:p>
        </p:txBody>
      </p:sp>
    </p:spTree>
    <p:extLst>
      <p:ext uri="{BB962C8B-B14F-4D97-AF65-F5344CB8AC3E}">
        <p14:creationId xmlns:p14="http://schemas.microsoft.com/office/powerpoint/2010/main" val="399997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Σύνταγμα της Κυπριακής Δημοκρατίας</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l-GR" b="1" i="1" dirty="0"/>
              <a:t>Άρθρο 81</a:t>
            </a:r>
            <a:r>
              <a:rPr lang="el-GR" dirty="0"/>
              <a:t>: Υποβολή Δημοσιονομικής Έκθεσης/ Απολογισμός έτους</a:t>
            </a:r>
          </a:p>
          <a:p>
            <a:pPr>
              <a:buNone/>
            </a:pPr>
            <a:endParaRPr lang="el-GR" dirty="0"/>
          </a:p>
          <a:p>
            <a:r>
              <a:rPr lang="el-GR" altLang="en-US" sz="2600" dirty="0">
                <a:solidFill>
                  <a:srgbClr val="36216C"/>
                </a:solidFill>
              </a:rPr>
              <a:t>Ετήσια έκθεση που ετοιμάζεται από Γενικό Λογιστή της Δημοκρατίας</a:t>
            </a:r>
          </a:p>
          <a:p>
            <a:r>
              <a:rPr lang="el-GR" altLang="en-US" sz="2600" dirty="0">
                <a:solidFill>
                  <a:srgbClr val="36216C"/>
                </a:solidFill>
              </a:rPr>
              <a:t>Υποβάλλεται στον Υπουργό Οικονομικών και στη συνέχεια στη Βουλή των Αντιπροσώπων (μέχρι 31 Μαρτίου)</a:t>
            </a:r>
          </a:p>
          <a:p>
            <a:r>
              <a:rPr lang="el-GR" altLang="en-US" sz="2600" dirty="0">
                <a:solidFill>
                  <a:srgbClr val="36216C"/>
                </a:solidFill>
              </a:rPr>
              <a:t>Περιέχει λεπτομέρειες</a:t>
            </a:r>
            <a:r>
              <a:rPr lang="en-GB" altLang="en-US" sz="2600" dirty="0">
                <a:solidFill>
                  <a:srgbClr val="36216C"/>
                </a:solidFill>
              </a:rPr>
              <a:t>:</a:t>
            </a:r>
            <a:endParaRPr lang="el-GR" altLang="en-US" sz="2600" dirty="0">
              <a:solidFill>
                <a:srgbClr val="36216C"/>
              </a:solidFill>
            </a:endParaRPr>
          </a:p>
          <a:p>
            <a:pPr lvl="1"/>
            <a:r>
              <a:rPr lang="el-GR" altLang="en-US" sz="2600" dirty="0">
                <a:solidFill>
                  <a:srgbClr val="36216C"/>
                </a:solidFill>
              </a:rPr>
              <a:t>για τη δημοσιονομική κατάσταση της Δημοκρατίας για το προηγούμενο έτος</a:t>
            </a:r>
          </a:p>
          <a:p>
            <a:pPr lvl="1"/>
            <a:r>
              <a:rPr lang="el-GR" altLang="en-US" sz="2600" dirty="0">
                <a:solidFill>
                  <a:srgbClr val="36216C"/>
                </a:solidFill>
              </a:rPr>
              <a:t>διαφόρων δημοσιονομικών πράξεων που έγιναν κατά το προηγούμενο έτος</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solidFill>
                  <a:srgbClr val="002060"/>
                </a:solidFill>
              </a:rPr>
              <a:t>Διαχείριση δημοσιονομικών κινδύνων και κατάσταση των δημοσιονομικών κινδύνων</a:t>
            </a:r>
            <a:endParaRPr lang="en-US" dirty="0"/>
          </a:p>
        </p:txBody>
      </p:sp>
      <p:sp>
        <p:nvSpPr>
          <p:cNvPr id="3" name="Content Placeholder 2"/>
          <p:cNvSpPr>
            <a:spLocks noGrp="1"/>
          </p:cNvSpPr>
          <p:nvPr>
            <p:ph idx="1"/>
          </p:nvPr>
        </p:nvSpPr>
        <p:spPr/>
        <p:txBody>
          <a:bodyPr>
            <a:normAutofit fontScale="92500" lnSpcReduction="20000"/>
          </a:bodyPr>
          <a:lstStyle/>
          <a:p>
            <a:r>
              <a:rPr lang="el-GR" altLang="en-US" dirty="0">
                <a:solidFill>
                  <a:srgbClr val="002060"/>
                </a:solidFill>
              </a:rPr>
              <a:t>Ο Υπουργός Οικονομικών έχει την ευθύνη για τη διαχείριση των δημοσιονομικών κινδύνων και υποβάλλει </a:t>
            </a:r>
            <a:r>
              <a:rPr lang="el-GR" altLang="en-US" dirty="0">
                <a:solidFill>
                  <a:srgbClr val="002060"/>
                </a:solidFill>
                <a:hlinkClick r:id="rId2" action="ppaction://hlinkfile"/>
              </a:rPr>
              <a:t>έκθεση δημοσιονομικών κινδύνων </a:t>
            </a:r>
            <a:r>
              <a:rPr lang="el-GR" altLang="en-US" dirty="0">
                <a:solidFill>
                  <a:srgbClr val="002060"/>
                </a:solidFill>
              </a:rPr>
              <a:t>μαζί με τον Προϋπολογισμό.</a:t>
            </a:r>
          </a:p>
          <a:p>
            <a:r>
              <a:rPr lang="el-GR" altLang="en-US" dirty="0">
                <a:solidFill>
                  <a:srgbClr val="002060"/>
                </a:solidFill>
              </a:rPr>
              <a:t>Η έκθεση δημοσιονομικών κινδύνων περιλαμβάνει </a:t>
            </a:r>
            <a:r>
              <a:rPr lang="en-US" altLang="en-US" dirty="0">
                <a:solidFill>
                  <a:srgbClr val="002060"/>
                </a:solidFill>
              </a:rPr>
              <a:t>:</a:t>
            </a:r>
          </a:p>
          <a:p>
            <a:pPr>
              <a:buFont typeface="Wingdings" pitchFamily="2" charset="2"/>
              <a:buChar char="Ø"/>
            </a:pPr>
            <a:r>
              <a:rPr lang="el-GR" altLang="en-US" dirty="0">
                <a:solidFill>
                  <a:srgbClr val="002060"/>
                </a:solidFill>
              </a:rPr>
              <a:t>ανάλυση  ευαισθησίας  των   μακροοικονομικών  και δημοσιονομικών προβλέψεων στις μακροοικονομικές προοπτικές και σε μεγάλες διακυμάνσεις της οικονομικής δραστηριότητας</a:t>
            </a:r>
            <a:endParaRPr lang="en-US" altLang="en-US" dirty="0">
              <a:solidFill>
                <a:srgbClr val="002060"/>
              </a:solidFill>
            </a:endParaRPr>
          </a:p>
          <a:p>
            <a:pPr>
              <a:buFont typeface="Wingdings" pitchFamily="2" charset="2"/>
              <a:buChar char="Ø"/>
            </a:pPr>
            <a:r>
              <a:rPr lang="el-GR" altLang="en-US" dirty="0">
                <a:solidFill>
                  <a:srgbClr val="002060"/>
                </a:solidFill>
              </a:rPr>
              <a:t>έκθεση  του  κράτους σε ενδεχόμενες υποχρεώσεις, περιλαμβανομένων εγγυήσεων και υποχρεώσεων που απορρέουν από δικαστικές αποφάσεις που είναι σε εκκρεμότητα,  καθώς και δανείων </a:t>
            </a: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60</a:t>
            </a:fld>
            <a:endParaRPr lang="en-US"/>
          </a:p>
        </p:txBody>
      </p:sp>
    </p:spTree>
    <p:extLst>
      <p:ext uri="{BB962C8B-B14F-4D97-AF65-F5344CB8AC3E}">
        <p14:creationId xmlns:p14="http://schemas.microsoft.com/office/powerpoint/2010/main" val="19798994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solidFill>
                  <a:srgbClr val="002060"/>
                </a:solidFill>
              </a:rPr>
              <a:t>Διαχείριση δημοσιονομικών κινδύνων και κατάσταση των δημοσιονομικών κινδύνων</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l-GR" altLang="en-US" dirty="0">
                <a:solidFill>
                  <a:srgbClr val="002060"/>
                </a:solidFill>
              </a:rPr>
              <a:t>δημοσιονομικούς κινδύνους που προκύπτουν από τον χρηματοοικονομικό τομέα, τους κρατικούς οργανισμούς, τις οντότητες Γενικής Κυβέρνησης, τις Αρχές Τοπικής Αυτοδιοίκησης, τις κρατικές επιχειρήσεις, τις συμπράξεις ιδιωτικού-δημόσιου τομέα και οποιεσδήποτε άλλες πηγές</a:t>
            </a:r>
            <a:endParaRPr lang="en-US" altLang="en-US" dirty="0">
              <a:solidFill>
                <a:srgbClr val="002060"/>
              </a:solidFill>
            </a:endParaRPr>
          </a:p>
          <a:p>
            <a:pPr>
              <a:buFont typeface="Wingdings" pitchFamily="2" charset="2"/>
              <a:buChar char="Ø"/>
            </a:pPr>
            <a:r>
              <a:rPr lang="el-GR" altLang="en-US" dirty="0">
                <a:solidFill>
                  <a:srgbClr val="002060"/>
                </a:solidFill>
              </a:rPr>
              <a:t>τα μέτρα της κυβέρνησης για διαχείριση των δημοσιονομικών κινδύνων</a:t>
            </a:r>
            <a:endParaRPr lang="en-US" altLang="en-US" dirty="0">
              <a:solidFill>
                <a:srgbClr val="002060"/>
              </a:solidFill>
            </a:endParaRPr>
          </a:p>
          <a:p>
            <a:pPr>
              <a:buFont typeface="Wingdings" pitchFamily="2" charset="2"/>
              <a:buChar char="Ø"/>
            </a:pPr>
            <a:r>
              <a:rPr lang="el-GR" altLang="en-US" dirty="0">
                <a:solidFill>
                  <a:srgbClr val="002060"/>
                </a:solidFill>
              </a:rPr>
              <a:t>οποιεσδήποτε   άλλες   πληροφορίες   κρίνει   σκόπιμο   να     περιλάβει ο Υπουργός περιλαμβανομένων εγγυήσεων και υποχρεώσεων που απορρέουν από δικαστικές αποφάσεις που είναι σε εκκρεμότητα,  καθώς και δανείων </a:t>
            </a: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61</a:t>
            </a:fld>
            <a:endParaRPr lang="en-US"/>
          </a:p>
        </p:txBody>
      </p:sp>
    </p:spTree>
    <p:extLst>
      <p:ext uri="{BB962C8B-B14F-4D97-AF65-F5344CB8AC3E}">
        <p14:creationId xmlns:p14="http://schemas.microsoft.com/office/powerpoint/2010/main" val="34162537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3853" cy="1570186"/>
          </a:xfrm>
        </p:spPr>
        <p:txBody>
          <a:bodyPr/>
          <a:lstStyle/>
          <a:p>
            <a:r>
              <a:rPr lang="el-GR" altLang="en-US" dirty="0">
                <a:solidFill>
                  <a:srgbClr val="002060"/>
                </a:solidFill>
              </a:rPr>
              <a:t>ΥΛΟΠΟΙΗΣΗ ΤΟΥ ΠΡΟΫΠΟΛΟΓΙΣΜΟΥ</a:t>
            </a:r>
            <a:r>
              <a:rPr lang="el-GR" altLang="en-US" dirty="0"/>
              <a:t/>
            </a:r>
            <a:br>
              <a:rPr lang="el-GR" altLang="en-US" dirty="0"/>
            </a:br>
            <a:endParaRPr lang="en-US" dirty="0"/>
          </a:p>
        </p:txBody>
      </p:sp>
      <p:sp>
        <p:nvSpPr>
          <p:cNvPr id="3" name="Content Placeholder 2"/>
          <p:cNvSpPr>
            <a:spLocks noGrp="1"/>
          </p:cNvSpPr>
          <p:nvPr>
            <p:ph idx="1"/>
          </p:nvPr>
        </p:nvSpPr>
        <p:spPr/>
        <p:txBody>
          <a:bodyPr/>
          <a:lstStyle/>
          <a:p>
            <a:r>
              <a:rPr lang="el-GR" altLang="en-US" dirty="0">
                <a:solidFill>
                  <a:srgbClr val="002060"/>
                </a:solidFill>
              </a:rPr>
              <a:t>Ο Προϋπολογισμός υλοποιείται με βάση τις διατάξεις τον περί Δημοσιονομικής ευθύνης Νόμο, τον </a:t>
            </a:r>
            <a:r>
              <a:rPr lang="en-US" altLang="en-US" dirty="0" smtClean="0">
                <a:solidFill>
                  <a:srgbClr val="002060"/>
                </a:solidFill>
              </a:rPr>
              <a:t>N.38(I)/2014</a:t>
            </a:r>
            <a:r>
              <a:rPr lang="el-GR" altLang="en-US" dirty="0" smtClean="0">
                <a:solidFill>
                  <a:srgbClr val="002060"/>
                </a:solidFill>
              </a:rPr>
              <a:t>, </a:t>
            </a:r>
            <a:r>
              <a:rPr lang="el-GR" altLang="en-US" dirty="0">
                <a:solidFill>
                  <a:srgbClr val="002060"/>
                </a:solidFill>
              </a:rPr>
              <a:t>οποιουσδήποτε σχετικούς κανονισμούς, την εγκύκλιο προϋπολογισμού ή άλλη εγκύκλιο που εκδίδεται από τον Υπουργό και οποιεσδήποτε οδηγίες εκδίδονται από το Γενικό Λογιστή.</a:t>
            </a: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62</a:t>
            </a:fld>
            <a:endParaRPr lang="en-US"/>
          </a:p>
        </p:txBody>
      </p:sp>
    </p:spTree>
    <p:extLst>
      <p:ext uri="{BB962C8B-B14F-4D97-AF65-F5344CB8AC3E}">
        <p14:creationId xmlns:p14="http://schemas.microsoft.com/office/powerpoint/2010/main" val="394657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solidFill>
                  <a:srgbClr val="002060"/>
                </a:solidFill>
              </a:rPr>
              <a:t>ΕΛΕΓΧΟΣ </a:t>
            </a:r>
            <a:r>
              <a:rPr lang="el-GR" altLang="en-US" dirty="0" smtClean="0">
                <a:solidFill>
                  <a:srgbClr val="002060"/>
                </a:solidFill>
              </a:rPr>
              <a:t>ΔΕΣΜΕΥΣΕΩΝ</a:t>
            </a:r>
            <a:r>
              <a:rPr lang="en-US" altLang="en-US" dirty="0" smtClean="0">
                <a:solidFill>
                  <a:srgbClr val="002060"/>
                </a:solidFill>
              </a:rPr>
              <a:t> –</a:t>
            </a:r>
            <a:r>
              <a:rPr lang="el-GR" altLang="en-US" dirty="0" smtClean="0">
                <a:solidFill>
                  <a:srgbClr val="002060"/>
                </a:solidFill>
              </a:rPr>
              <a:t>ΜΕΡΟΣ </a:t>
            </a:r>
            <a:r>
              <a:rPr lang="en-US" altLang="en-US" dirty="0" smtClean="0">
                <a:solidFill>
                  <a:srgbClr val="002060"/>
                </a:solidFill>
              </a:rPr>
              <a:t>VII</a:t>
            </a:r>
            <a:endParaRPr lang="en-US" dirty="0"/>
          </a:p>
        </p:txBody>
      </p:sp>
      <p:sp>
        <p:nvSpPr>
          <p:cNvPr id="3" name="Content Placeholder 2"/>
          <p:cNvSpPr>
            <a:spLocks noGrp="1"/>
          </p:cNvSpPr>
          <p:nvPr>
            <p:ph idx="1"/>
          </p:nvPr>
        </p:nvSpPr>
        <p:spPr/>
        <p:txBody>
          <a:bodyPr>
            <a:normAutofit fontScale="85000" lnSpcReduction="10000"/>
          </a:bodyPr>
          <a:lstStyle/>
          <a:p>
            <a:pPr>
              <a:buFont typeface="Arial" charset="0"/>
              <a:buChar char="•"/>
            </a:pPr>
            <a:r>
              <a:rPr lang="el-GR" altLang="en-US" dirty="0">
                <a:solidFill>
                  <a:srgbClr val="002060"/>
                </a:solidFill>
              </a:rPr>
              <a:t>Δέσμευση σημαίνει, την υποχρέωση για την πραγματοποίηση πληρωμών σε άλλο συμβαλλόμενο μέρος. Αναλαμβάνονται μόνο αν  υπάρχουν διαθέσιμες πιστώσεις </a:t>
            </a:r>
          </a:p>
          <a:p>
            <a:pPr>
              <a:buFont typeface="Arial" charset="0"/>
              <a:buChar char="•"/>
            </a:pPr>
            <a:r>
              <a:rPr lang="el-GR" altLang="en-US" dirty="0">
                <a:solidFill>
                  <a:srgbClr val="002060"/>
                </a:solidFill>
              </a:rPr>
              <a:t>Πολυετείς δεσμεύσεις είναι εκείνες η διευθέτηση των οποίων απαιτεί πιστώσεις από τον Προϋπολογισμό πέραν του τρέχοντος οικονομικού έτους ή από προϋπολογισμό σε μεταγενέστερο. Απαιτείται  η έγκριση του Υπουργού Οικονομικών για την ανάληψη τους.</a:t>
            </a:r>
          </a:p>
          <a:p>
            <a:pPr>
              <a:buFont typeface="Arial" charset="0"/>
              <a:buChar char="•"/>
            </a:pPr>
            <a:r>
              <a:rPr lang="el-GR" altLang="en-US" dirty="0">
                <a:solidFill>
                  <a:srgbClr val="002060"/>
                </a:solidFill>
              </a:rPr>
              <a:t>Ο Ελέγχων Λειτουργός κάθε οικονομικού φορέα διορίζει Λειτουργό Ελέγχου Δεσμεύσεων, ο οποίος είναι υπεύθυνος για τον έλεγχο των δεσμεύσεων και εγκρίνει εκ των προτέρων την ανάληψη των ετήσιων δεσμεύσεων</a:t>
            </a:r>
            <a:endParaRPr lang="en-US" altLang="en-US" sz="2000" dirty="0">
              <a:solidFill>
                <a:srgbClr val="00206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63</a:t>
            </a:fld>
            <a:endParaRPr lang="en-US"/>
          </a:p>
        </p:txBody>
      </p:sp>
    </p:spTree>
    <p:extLst>
      <p:ext uri="{BB962C8B-B14F-4D97-AF65-F5344CB8AC3E}">
        <p14:creationId xmlns:p14="http://schemas.microsoft.com/office/powerpoint/2010/main" val="18405119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solidFill>
                  <a:srgbClr val="002060"/>
                </a:solidFill>
              </a:rPr>
              <a:t>ΤΕΛΙΚΟΣ ΑΠΟΛΟΓΙΣΜΟΣ ΚΑΙ ΔΗΜΟΣΙΟΝΟΜΙΚΗ </a:t>
            </a:r>
            <a:r>
              <a:rPr lang="el-GR" altLang="en-US" dirty="0" smtClean="0">
                <a:solidFill>
                  <a:srgbClr val="002060"/>
                </a:solidFill>
              </a:rPr>
              <a:t>ΕΚΘΕΣΗ</a:t>
            </a:r>
            <a:r>
              <a:rPr lang="en-US" altLang="en-US" dirty="0" smtClean="0">
                <a:solidFill>
                  <a:srgbClr val="002060"/>
                </a:solidFill>
              </a:rPr>
              <a:t> –</a:t>
            </a:r>
            <a:r>
              <a:rPr lang="el-GR" altLang="en-US" dirty="0" smtClean="0">
                <a:solidFill>
                  <a:srgbClr val="002060"/>
                </a:solidFill>
              </a:rPr>
              <a:t> ΜΕΡΟΣ Χ</a:t>
            </a:r>
            <a:endParaRPr lang="en-US" dirty="0"/>
          </a:p>
        </p:txBody>
      </p:sp>
      <p:sp>
        <p:nvSpPr>
          <p:cNvPr id="3" name="Content Placeholder 2"/>
          <p:cNvSpPr>
            <a:spLocks noGrp="1"/>
          </p:cNvSpPr>
          <p:nvPr>
            <p:ph idx="1"/>
          </p:nvPr>
        </p:nvSpPr>
        <p:spPr/>
        <p:txBody>
          <a:bodyPr>
            <a:normAutofit fontScale="62500" lnSpcReduction="20000"/>
          </a:bodyPr>
          <a:lstStyle/>
          <a:p>
            <a:pPr>
              <a:buFont typeface="Arial" charset="0"/>
              <a:buChar char="•"/>
            </a:pPr>
            <a:r>
              <a:rPr lang="el-GR" altLang="en-US" sz="3500" dirty="0">
                <a:solidFill>
                  <a:srgbClr val="002060"/>
                </a:solidFill>
              </a:rPr>
              <a:t>Ετοιμάζεται από το Γενικό Λογιστή  και υποβάλλεται μετά από έγκριση του Υπουργικού Συμβουλίου στη Βουλή των Αντιπροσώπων το αργότερο μέσα σε τρείς μήνες από τη λήξη του οικονομικού έτους. </a:t>
            </a:r>
          </a:p>
          <a:p>
            <a:pPr>
              <a:buFont typeface="Arial" charset="0"/>
              <a:buChar char="•"/>
            </a:pPr>
            <a:r>
              <a:rPr lang="el-GR" altLang="en-US" sz="3500" dirty="0">
                <a:solidFill>
                  <a:srgbClr val="002060"/>
                </a:solidFill>
              </a:rPr>
              <a:t>Η Δημοσιονομική Έκθεση περιλαμβάνει συγκριτικά στοιχεία μεταξύ</a:t>
            </a:r>
            <a:r>
              <a:rPr lang="en-US" altLang="en-US" sz="3500" dirty="0">
                <a:solidFill>
                  <a:srgbClr val="002060"/>
                </a:solidFill>
              </a:rPr>
              <a:t>:</a:t>
            </a:r>
            <a:endParaRPr lang="el-GR" altLang="en-US" sz="3500" dirty="0">
              <a:solidFill>
                <a:srgbClr val="002060"/>
              </a:solidFill>
            </a:endParaRPr>
          </a:p>
          <a:p>
            <a:pPr>
              <a:buFont typeface="Wingdings" pitchFamily="2" charset="2"/>
              <a:buChar char="Ø"/>
            </a:pPr>
            <a:r>
              <a:rPr lang="el-GR" altLang="en-US" sz="3500" dirty="0">
                <a:solidFill>
                  <a:srgbClr val="002060"/>
                </a:solidFill>
              </a:rPr>
              <a:t>των εσόδων και δαπανών που περιλήφθηκαν στον Προϋπολογισμό  του  οικονομικού   έτους   αναφοράς  με  το προηγούμενο οικονομικό έτος</a:t>
            </a:r>
          </a:p>
          <a:p>
            <a:pPr>
              <a:buFont typeface="Wingdings" pitchFamily="2" charset="2"/>
              <a:buChar char="Ø"/>
            </a:pPr>
            <a:r>
              <a:rPr lang="el-GR" altLang="en-US" sz="3500" dirty="0">
                <a:solidFill>
                  <a:srgbClr val="002060"/>
                </a:solidFill>
              </a:rPr>
              <a:t>των πραγματικών εσόδων και δαπανών των οικονομικών φορέων για το οικονομικό έτος αναφοράς και το προηγούμενο οικονομικό έτος</a:t>
            </a:r>
          </a:p>
          <a:p>
            <a:pPr>
              <a:buFont typeface="Wingdings" pitchFamily="2" charset="2"/>
              <a:buChar char="§"/>
            </a:pPr>
            <a:r>
              <a:rPr lang="el-GR" altLang="en-US" sz="3500" dirty="0">
                <a:solidFill>
                  <a:srgbClr val="002060"/>
                </a:solidFill>
              </a:rPr>
              <a:t>Στοιχεία σε σχέση με συμπληρωματικούς προϋπολογισμούς</a:t>
            </a:r>
          </a:p>
          <a:p>
            <a:pPr>
              <a:buFont typeface="Wingdings" pitchFamily="2" charset="2"/>
              <a:buChar char="§"/>
            </a:pPr>
            <a:r>
              <a:rPr lang="el-GR" altLang="en-US" sz="3500" dirty="0">
                <a:solidFill>
                  <a:srgbClr val="002060"/>
                </a:solidFill>
              </a:rPr>
              <a:t>Η Δημοσιονομική Έκθεση ελέγχεται από το Γενικό Ελεγκτή</a:t>
            </a:r>
            <a:endParaRPr lang="en-US" altLang="en-US" sz="3500" dirty="0">
              <a:solidFill>
                <a:srgbClr val="00206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64</a:t>
            </a:fld>
            <a:endParaRPr lang="en-US"/>
          </a:p>
        </p:txBody>
      </p:sp>
    </p:spTree>
    <p:extLst>
      <p:ext uri="{BB962C8B-B14F-4D97-AF65-F5344CB8AC3E}">
        <p14:creationId xmlns:p14="http://schemas.microsoft.com/office/powerpoint/2010/main" val="42880739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solidFill>
                  <a:srgbClr val="002060"/>
                </a:solidFill>
              </a:rPr>
              <a:t>ΑΠΟΛΟΓΙΣΜΟΣ – ΟΙΚΟΝΟΜΙΚΕΣ ΚΑΤΑΣΤΑΣΕΙΣ - ΜΕΡΟΣ Χ</a:t>
            </a:r>
            <a:endParaRPr lang="en-US" dirty="0"/>
          </a:p>
        </p:txBody>
      </p:sp>
      <p:sp>
        <p:nvSpPr>
          <p:cNvPr id="3" name="Content Placeholder 2"/>
          <p:cNvSpPr>
            <a:spLocks noGrp="1"/>
          </p:cNvSpPr>
          <p:nvPr>
            <p:ph idx="1"/>
          </p:nvPr>
        </p:nvSpPr>
        <p:spPr/>
        <p:txBody>
          <a:bodyPr>
            <a:normAutofit fontScale="77500" lnSpcReduction="20000"/>
          </a:bodyPr>
          <a:lstStyle/>
          <a:p>
            <a:pPr>
              <a:buFont typeface="Arial" charset="0"/>
              <a:buChar char="•"/>
            </a:pPr>
            <a:r>
              <a:rPr lang="el-GR" altLang="en-US" dirty="0">
                <a:solidFill>
                  <a:srgbClr val="002060"/>
                </a:solidFill>
              </a:rPr>
              <a:t>Ο Γενικός Λογιστής ετοιμάζει, ετήσια, στη βάση Διεθνών Λογιστικών Προτύπων, που ο ίδιος καθορίζει</a:t>
            </a:r>
            <a:r>
              <a:rPr lang="en-US" altLang="en-US" dirty="0">
                <a:solidFill>
                  <a:srgbClr val="002060"/>
                </a:solidFill>
              </a:rPr>
              <a:t>:</a:t>
            </a:r>
            <a:endParaRPr lang="el-GR" altLang="en-US" dirty="0">
              <a:solidFill>
                <a:srgbClr val="002060"/>
              </a:solidFill>
            </a:endParaRPr>
          </a:p>
          <a:p>
            <a:pPr>
              <a:buFont typeface="Wingdings" pitchFamily="2" charset="2"/>
              <a:buChar char="Ø"/>
            </a:pPr>
            <a:r>
              <a:rPr lang="el-GR" altLang="en-US" dirty="0">
                <a:solidFill>
                  <a:srgbClr val="002060"/>
                </a:solidFill>
              </a:rPr>
              <a:t>τις οικονομικές καταστάσεις που περιλαμβάνουν όλους τους οικονομικούς φορείς και </a:t>
            </a:r>
          </a:p>
          <a:p>
            <a:pPr>
              <a:buFont typeface="Wingdings" pitchFamily="2" charset="2"/>
              <a:buChar char="Ø"/>
            </a:pPr>
            <a:r>
              <a:rPr lang="el-GR" altLang="en-US" dirty="0">
                <a:solidFill>
                  <a:srgbClr val="002060"/>
                </a:solidFill>
              </a:rPr>
              <a:t>τις ενοποιημένες οικονομικές καταστάσεις της Γενικής Κυβέρνησης.</a:t>
            </a:r>
          </a:p>
          <a:p>
            <a:pPr>
              <a:buFont typeface="Wingdings" pitchFamily="2" charset="2"/>
              <a:buChar char="Ø"/>
            </a:pPr>
            <a:r>
              <a:rPr lang="el-GR" altLang="en-US" dirty="0">
                <a:solidFill>
                  <a:srgbClr val="002060"/>
                </a:solidFill>
              </a:rPr>
              <a:t>Για το σκοπό αυτό όλες οι οντότητες Γενικής Κυβέρνησης και οι Αρχές Τοπικής Αυτοδιοίκησης υποβάλλουν τις ετήσιες οικονομικές καταστάσεις τους στον Υπουργό</a:t>
            </a:r>
            <a:r>
              <a:rPr lang="en-US" altLang="en-US" dirty="0">
                <a:solidFill>
                  <a:srgbClr val="002060"/>
                </a:solidFill>
              </a:rPr>
              <a:t> </a:t>
            </a:r>
            <a:r>
              <a:rPr lang="el-GR" altLang="en-US" dirty="0">
                <a:solidFill>
                  <a:srgbClr val="002060"/>
                </a:solidFill>
              </a:rPr>
              <a:t>Οικονομικών και στο Γενικό Λογιστή εντός τεσσάρων μηνών από το τέλος του οικονομικού έτους .</a:t>
            </a:r>
          </a:p>
          <a:p>
            <a:pPr>
              <a:buFont typeface="Wingdings" pitchFamily="2" charset="2"/>
              <a:buChar char="Ø"/>
            </a:pPr>
            <a:r>
              <a:rPr lang="el-GR" altLang="en-US" dirty="0">
                <a:solidFill>
                  <a:srgbClr val="002060"/>
                </a:solidFill>
              </a:rPr>
              <a:t>Ελέγχονται από το Γενικό Ελεγκτή</a:t>
            </a:r>
          </a:p>
          <a:p>
            <a:pPr>
              <a:buFont typeface="Wingdings" pitchFamily="2" charset="2"/>
              <a:buChar char="Ø"/>
            </a:pPr>
            <a:r>
              <a:rPr lang="el-GR" altLang="en-US" dirty="0">
                <a:solidFill>
                  <a:srgbClr val="002060"/>
                </a:solidFill>
              </a:rPr>
              <a:t>Υποβάλλονται από τον Υπουργό Οικονομικών στο Υπουργικό Συμβούλιο και στη Βουλή των Αντιπροσώπων και δημοσιεύονται</a:t>
            </a:r>
            <a:endParaRPr lang="en-US" altLang="en-US" dirty="0">
              <a:solidFill>
                <a:srgbClr val="00206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65</a:t>
            </a:fld>
            <a:endParaRPr lang="en-US"/>
          </a:p>
        </p:txBody>
      </p:sp>
    </p:spTree>
    <p:extLst>
      <p:ext uri="{BB962C8B-B14F-4D97-AF65-F5344CB8AC3E}">
        <p14:creationId xmlns:p14="http://schemas.microsoft.com/office/powerpoint/2010/main" val="38603885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solidFill>
                  <a:srgbClr val="002060"/>
                </a:solidFill>
              </a:rPr>
              <a:t>ΕΛΕΓΧΟΣ </a:t>
            </a:r>
            <a:r>
              <a:rPr lang="en-US" altLang="en-US" dirty="0" smtClean="0">
                <a:solidFill>
                  <a:srgbClr val="002060"/>
                </a:solidFill>
              </a:rPr>
              <a:t>(CONTROL </a:t>
            </a:r>
            <a:r>
              <a:rPr lang="en-US" altLang="en-US" dirty="0">
                <a:solidFill>
                  <a:srgbClr val="002060"/>
                </a:solidFill>
              </a:rPr>
              <a:t>&amp; AUDIT</a:t>
            </a:r>
            <a:r>
              <a:rPr lang="en-US" altLang="en-US" dirty="0" smtClean="0">
                <a:solidFill>
                  <a:srgbClr val="002060"/>
                </a:solidFill>
              </a:rPr>
              <a:t>)</a:t>
            </a:r>
            <a:r>
              <a:rPr lang="el-GR" altLang="en-US" dirty="0" smtClean="0">
                <a:solidFill>
                  <a:srgbClr val="002060"/>
                </a:solidFill>
              </a:rPr>
              <a:t> – ΜΕΡΟΣ Χ</a:t>
            </a:r>
            <a:endParaRPr lang="en-US" dirty="0"/>
          </a:p>
        </p:txBody>
      </p:sp>
      <p:sp>
        <p:nvSpPr>
          <p:cNvPr id="3" name="Content Placeholder 2"/>
          <p:cNvSpPr>
            <a:spLocks noGrp="1"/>
          </p:cNvSpPr>
          <p:nvPr>
            <p:ph idx="1"/>
          </p:nvPr>
        </p:nvSpPr>
        <p:spPr/>
        <p:txBody>
          <a:bodyPr>
            <a:normAutofit fontScale="92500" lnSpcReduction="20000"/>
          </a:bodyPr>
          <a:lstStyle/>
          <a:p>
            <a:pPr>
              <a:buFont typeface="Arial" charset="0"/>
              <a:buChar char="•"/>
            </a:pPr>
            <a:r>
              <a:rPr lang="el-GR" altLang="en-US" dirty="0">
                <a:solidFill>
                  <a:srgbClr val="002060"/>
                </a:solidFill>
              </a:rPr>
              <a:t>Κάθε οικονομικός φορέας προβαίνει στις απαραίτητες διευθετήσεις για εφαρμογή και λειτουργία συστήματος εσωτερικού ελέγχου για τις δραστηριότητες που είναι υπό την ευθύνη του</a:t>
            </a:r>
          </a:p>
          <a:p>
            <a:pPr>
              <a:buFont typeface="Wingdings" pitchFamily="2" charset="2"/>
              <a:buChar char="§"/>
            </a:pPr>
            <a:r>
              <a:rPr lang="el-GR" altLang="en-US" dirty="0">
                <a:solidFill>
                  <a:srgbClr val="002060"/>
                </a:solidFill>
              </a:rPr>
              <a:t>Τα υπουργεία συστήνουν μονάδες ελέγχου, οι οποίες επιλαμβάνονται θεμάτων εσωτερικού ελέγχου, ερευνών και επαληθεύσεων, στο επίπεδο της διοίκησης, οι οποίες υπάγονται και λογοδοτούν στον προϊστάμενο οικονομικού φορέα </a:t>
            </a:r>
          </a:p>
          <a:p>
            <a:pPr>
              <a:buFont typeface="Wingdings" pitchFamily="2" charset="2"/>
              <a:buChar char="§"/>
            </a:pPr>
            <a:r>
              <a:rPr lang="el-GR" altLang="en-US" dirty="0">
                <a:solidFill>
                  <a:srgbClr val="002060"/>
                </a:solidFill>
              </a:rPr>
              <a:t>Ο εσωτερικός έλεγχος των οικονομικών φορέων διενεργείται από την Υπηρεσία Εσωτερικού Ελέγχου </a:t>
            </a:r>
            <a:endParaRPr lang="en-US" altLang="en-US" dirty="0">
              <a:solidFill>
                <a:srgbClr val="002060"/>
              </a:solidFill>
            </a:endParaRPr>
          </a:p>
          <a:p>
            <a:pPr>
              <a:buFont typeface="Wingdings" pitchFamily="2" charset="2"/>
              <a:buChar char="§"/>
            </a:pPr>
            <a:r>
              <a:rPr lang="el-GR" altLang="en-US" dirty="0">
                <a:solidFill>
                  <a:srgbClr val="002060"/>
                </a:solidFill>
              </a:rPr>
              <a:t>Ο Γενικός Ελεγκτής διεξάγει τον εξωτερικό έλεγχο</a:t>
            </a:r>
            <a:endParaRPr lang="en-US" altLang="en-US" dirty="0">
              <a:solidFill>
                <a:srgbClr val="00206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fld id="{3EB8DED9-6604-4EC9-A1DA-58FDFA51E520}" type="datetime1">
              <a:rPr lang="el-GR" smtClean="0"/>
              <a:t>9/4/2024</a:t>
            </a:fld>
            <a:endParaRPr lang="en-US" dirty="0"/>
          </a:p>
        </p:txBody>
      </p:sp>
      <p:sp>
        <p:nvSpPr>
          <p:cNvPr id="5" name="Slide Number Placeholder 4"/>
          <p:cNvSpPr>
            <a:spLocks noGrp="1"/>
          </p:cNvSpPr>
          <p:nvPr>
            <p:ph type="sldNum" sz="quarter" idx="12"/>
          </p:nvPr>
        </p:nvSpPr>
        <p:spPr/>
        <p:txBody>
          <a:bodyPr/>
          <a:lstStyle/>
          <a:p>
            <a:pPr>
              <a:defRPr/>
            </a:pPr>
            <a:fld id="{D67012AE-8AF6-400A-895D-7B11A0C089D2}" type="slidenum">
              <a:rPr lang="en-US" smtClean="0"/>
              <a:pPr>
                <a:defRPr/>
              </a:pPr>
              <a:t>66</a:t>
            </a:fld>
            <a:endParaRPr lang="en-US"/>
          </a:p>
        </p:txBody>
      </p:sp>
    </p:spTree>
    <p:extLst>
      <p:ext uri="{BB962C8B-B14F-4D97-AF65-F5344CB8AC3E}">
        <p14:creationId xmlns:p14="http://schemas.microsoft.com/office/powerpoint/2010/main" val="5079087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Δημοσιονομικές και Λογιστικές Οδηγίες</a:t>
            </a:r>
            <a:endParaRPr lang="en-GB" dirty="0"/>
          </a:p>
        </p:txBody>
      </p:sp>
      <p:sp>
        <p:nvSpPr>
          <p:cNvPr id="3" name="Content Placeholder 2"/>
          <p:cNvSpPr>
            <a:spLocks noGrp="1"/>
          </p:cNvSpPr>
          <p:nvPr>
            <p:ph idx="1"/>
          </p:nvPr>
        </p:nvSpPr>
        <p:spPr/>
        <p:txBody>
          <a:bodyPr/>
          <a:lstStyle/>
          <a:p>
            <a:pPr algn="just"/>
            <a:r>
              <a:rPr lang="el-GR" dirty="0" smtClean="0"/>
              <a:t>Αποτελούν Κανονιστική Διοικητική Πράξη (ΚΔΠ) και αποτελούν μέρος του Νομικού Πλαισίου που διέπει την δημοσιονομική και λογιστική διαχείριση του Δημοσίου</a:t>
            </a:r>
          </a:p>
          <a:p>
            <a:pPr algn="just"/>
            <a:r>
              <a:rPr lang="el-GR" dirty="0" smtClean="0"/>
              <a:t>Ρυθμίζουν θέματα υποβολής προτάσεων Προϋπολογισμού, αιτημάτων για πρόσθετες πιστώσεις, Δεσμευμένα κονδύλια, κλπ.</a:t>
            </a:r>
          </a:p>
          <a:p>
            <a:pPr algn="just"/>
            <a:r>
              <a:rPr lang="el-GR" dirty="0" smtClean="0"/>
              <a:t>Τήρηση στοιχείων στα λογιστήρια και στα Τμήματα, αναφορικά με οικονομικής φύσεως στοιχεία</a:t>
            </a: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24503773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Δημοσιονομικές και Λογιστικές Οδηγίες</a:t>
            </a:r>
            <a:endParaRPr lang="en-GB" dirty="0"/>
          </a:p>
        </p:txBody>
      </p:sp>
      <p:sp>
        <p:nvSpPr>
          <p:cNvPr id="3" name="Content Placeholder 2"/>
          <p:cNvSpPr>
            <a:spLocks noGrp="1"/>
          </p:cNvSpPr>
          <p:nvPr>
            <p:ph idx="1"/>
          </p:nvPr>
        </p:nvSpPr>
        <p:spPr/>
        <p:txBody>
          <a:bodyPr>
            <a:normAutofit fontScale="92500" lnSpcReduction="10000"/>
          </a:bodyPr>
          <a:lstStyle/>
          <a:p>
            <a:r>
              <a:rPr lang="el-GR" dirty="0" smtClean="0"/>
              <a:t>Έσοδα και αποδείξεις εισπράξεων</a:t>
            </a:r>
          </a:p>
          <a:p>
            <a:r>
              <a:rPr lang="el-GR" dirty="0" smtClean="0"/>
              <a:t>Πληρωμές</a:t>
            </a:r>
          </a:p>
          <a:p>
            <a:r>
              <a:rPr lang="el-GR" dirty="0" smtClean="0"/>
              <a:t>Θέματα ισολογισμού και συμφιλίωσης τραπεζικών λογαριασμών του Κράτους</a:t>
            </a:r>
          </a:p>
          <a:p>
            <a:r>
              <a:rPr lang="el-GR" dirty="0" smtClean="0"/>
              <a:t>Μισθούς και ημερομίσθια</a:t>
            </a:r>
          </a:p>
          <a:p>
            <a:r>
              <a:rPr lang="el-GR" dirty="0" smtClean="0"/>
              <a:t>Συντάξεις και φιλοδωρήματα</a:t>
            </a:r>
          </a:p>
          <a:p>
            <a:r>
              <a:rPr lang="el-GR" dirty="0" smtClean="0"/>
              <a:t>Λογαριασμοί προκαταβολών και καταθέσεων</a:t>
            </a:r>
          </a:p>
          <a:p>
            <a:r>
              <a:rPr lang="el-GR" dirty="0"/>
              <a:t>Διορθωτικά δελτία</a:t>
            </a:r>
          </a:p>
          <a:p>
            <a:r>
              <a:rPr lang="el-GR" dirty="0"/>
              <a:t>Διατήρηση λογιστικών βιβλίων και στοιχείων του Γενικού Λογιστηρίου</a:t>
            </a:r>
            <a:endParaRPr lang="en-GB" dirty="0"/>
          </a:p>
          <a:p>
            <a:pPr marL="0" indent="0">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31550473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lstStyle/>
          <a:p>
            <a:pPr>
              <a:buNone/>
            </a:pPr>
            <a:r>
              <a:rPr lang="el-GR" dirty="0"/>
              <a:t>ΛΕΙΤΟΥΡΓΟΙ ΕΙΣΠΡΑΞΗΣ ΕΣΟΔΩΝ</a:t>
            </a:r>
          </a:p>
          <a:p>
            <a:r>
              <a:rPr lang="el-GR" altLang="en-US" b="1" u="sng" dirty="0">
                <a:solidFill>
                  <a:srgbClr val="36216C"/>
                </a:solidFill>
              </a:rPr>
              <a:t>Καθήκοντα και ευθύνες</a:t>
            </a:r>
          </a:p>
          <a:p>
            <a:pPr lvl="1"/>
            <a:r>
              <a:rPr lang="el-GR" altLang="en-US" dirty="0">
                <a:solidFill>
                  <a:srgbClr val="36216C"/>
                </a:solidFill>
              </a:rPr>
              <a:t>Καταχωρούν έγκαιρα τις εισπράξεις τους στο Βιβλίο Ταμείου</a:t>
            </a:r>
          </a:p>
          <a:p>
            <a:pPr lvl="1"/>
            <a:r>
              <a:rPr lang="el-GR" altLang="en-US" dirty="0">
                <a:solidFill>
                  <a:srgbClr val="36216C"/>
                </a:solidFill>
              </a:rPr>
              <a:t>Καταθέτουν καθημερινά τις εισπράξεις τους</a:t>
            </a:r>
          </a:p>
          <a:p>
            <a:pPr lvl="2"/>
            <a:r>
              <a:rPr lang="el-GR" altLang="en-US" dirty="0">
                <a:solidFill>
                  <a:srgbClr val="36216C"/>
                </a:solidFill>
              </a:rPr>
              <a:t>σε Τράπεζα</a:t>
            </a:r>
          </a:p>
          <a:p>
            <a:pPr lvl="2"/>
            <a:r>
              <a:rPr lang="el-GR" altLang="en-US" dirty="0">
                <a:solidFill>
                  <a:srgbClr val="36216C"/>
                </a:solidFill>
              </a:rPr>
              <a:t>ή στο Γραφείο </a:t>
            </a:r>
            <a:r>
              <a:rPr lang="el-GR" altLang="en-US" dirty="0" err="1">
                <a:solidFill>
                  <a:srgbClr val="36216C"/>
                </a:solidFill>
              </a:rPr>
              <a:t>Επάρχου</a:t>
            </a:r>
            <a:endParaRPr lang="el-GR" altLang="en-US" dirty="0">
              <a:solidFill>
                <a:srgbClr val="36216C"/>
              </a:solidFill>
            </a:endParaRPr>
          </a:p>
          <a:p>
            <a:pPr lvl="2"/>
            <a:r>
              <a:rPr lang="el-GR" altLang="en-US" dirty="0">
                <a:solidFill>
                  <a:srgbClr val="36216C"/>
                </a:solidFill>
              </a:rPr>
              <a:t>ή στο Γενικό Λογιστήριο</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Σύνταγμα της Κυπριακής Δημοκρατίας</a:t>
            </a:r>
            <a:endParaRPr lang="en-GB" dirty="0"/>
          </a:p>
        </p:txBody>
      </p:sp>
      <p:sp>
        <p:nvSpPr>
          <p:cNvPr id="3" name="Content Placeholder 2"/>
          <p:cNvSpPr>
            <a:spLocks noGrp="1"/>
          </p:cNvSpPr>
          <p:nvPr>
            <p:ph idx="1"/>
          </p:nvPr>
        </p:nvSpPr>
        <p:spPr/>
        <p:txBody>
          <a:bodyPr>
            <a:normAutofit/>
          </a:bodyPr>
          <a:lstStyle/>
          <a:p>
            <a:pPr>
              <a:buNone/>
            </a:pPr>
            <a:r>
              <a:rPr lang="el-GR" b="1" i="1" dirty="0"/>
              <a:t>Άρθρο 81</a:t>
            </a:r>
            <a:r>
              <a:rPr lang="el-GR" dirty="0"/>
              <a:t>: Υποβολή Δημοσιονομικής Έκθεσης/ Απολογισμός έτους</a:t>
            </a:r>
          </a:p>
          <a:p>
            <a:pPr>
              <a:buNone/>
            </a:pPr>
            <a:endParaRPr lang="el-GR" dirty="0" smtClean="0"/>
          </a:p>
          <a:p>
            <a:pPr>
              <a:buNone/>
            </a:pPr>
            <a:r>
              <a:rPr lang="el-GR" dirty="0" smtClean="0"/>
              <a:t>Περιλαμβάνει:</a:t>
            </a:r>
          </a:p>
          <a:p>
            <a:pPr lvl="1"/>
            <a:r>
              <a:rPr lang="el-GR" altLang="en-US" dirty="0" smtClean="0">
                <a:solidFill>
                  <a:srgbClr val="36216C"/>
                </a:solidFill>
              </a:rPr>
              <a:t>Καταστάσεις </a:t>
            </a:r>
            <a:r>
              <a:rPr lang="el-GR" altLang="en-US" dirty="0">
                <a:solidFill>
                  <a:srgbClr val="36216C"/>
                </a:solidFill>
              </a:rPr>
              <a:t>υλοποίησης προϋπολογισμού</a:t>
            </a:r>
          </a:p>
          <a:p>
            <a:pPr lvl="1"/>
            <a:r>
              <a:rPr lang="el-GR" altLang="en-US" dirty="0">
                <a:solidFill>
                  <a:srgbClr val="36216C"/>
                </a:solidFill>
              </a:rPr>
              <a:t>Καταστάσεις δανείων και εγγυήσεων</a:t>
            </a:r>
          </a:p>
          <a:p>
            <a:pPr lvl="1"/>
            <a:r>
              <a:rPr lang="el-GR" altLang="en-US" dirty="0" smtClean="0">
                <a:solidFill>
                  <a:srgbClr val="36216C"/>
                </a:solidFill>
              </a:rPr>
              <a:t>Πίνακας συμπληρωματικών πιστώσεων</a:t>
            </a:r>
            <a:endParaRPr lang="el-GR" altLang="en-US" dirty="0">
              <a:solidFill>
                <a:srgbClr val="36216C"/>
              </a:solidFill>
            </a:endParaRPr>
          </a:p>
          <a:p>
            <a:pPr lvl="1"/>
            <a:r>
              <a:rPr lang="el-GR" altLang="en-US" dirty="0" smtClean="0">
                <a:solidFill>
                  <a:srgbClr val="36216C"/>
                </a:solidFill>
              </a:rPr>
              <a:t>Πίνακας μεταφοράς πιστώσεων στο επόμενο έτος</a:t>
            </a:r>
            <a:endParaRPr lang="el-GR" altLang="en-US" dirty="0">
              <a:solidFill>
                <a:srgbClr val="36216C"/>
              </a:solidFill>
            </a:endParaRPr>
          </a:p>
          <a:p>
            <a:pPr>
              <a:buNone/>
            </a:pPr>
            <a:endParaRPr lang="el-GR" dirty="0"/>
          </a:p>
          <a:p>
            <a:pPr>
              <a:buNone/>
            </a:pPr>
            <a:endParaRPr lang="el-GR" dirty="0"/>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lstStyle/>
          <a:p>
            <a:pPr>
              <a:buNone/>
            </a:pPr>
            <a:r>
              <a:rPr lang="el-GR" dirty="0"/>
              <a:t>ΛΕΙΤΟΥΡΓΟΙ ΕΙΣΠΡΑΞΗΣ ΕΣΟΔΩΝ</a:t>
            </a:r>
          </a:p>
          <a:p>
            <a:r>
              <a:rPr lang="el-GR" altLang="en-US" b="1" u="sng" dirty="0">
                <a:solidFill>
                  <a:srgbClr val="36216C"/>
                </a:solidFill>
              </a:rPr>
              <a:t>Καθήκοντα και ευθύνες (συνέχεια)</a:t>
            </a:r>
          </a:p>
          <a:p>
            <a:pPr lvl="1">
              <a:lnSpc>
                <a:spcPct val="90000"/>
              </a:lnSpc>
            </a:pPr>
            <a:r>
              <a:rPr lang="el-GR" altLang="en-US" dirty="0">
                <a:solidFill>
                  <a:srgbClr val="36216C"/>
                </a:solidFill>
              </a:rPr>
              <a:t>Ενσωματώνουν τις εισπράξεις στο έντυπο «Κατάσταση Εισπράξεων» που υποστηρίζεται από</a:t>
            </a:r>
            <a:r>
              <a:rPr lang="en-GB" altLang="en-US" dirty="0">
                <a:solidFill>
                  <a:srgbClr val="36216C"/>
                </a:solidFill>
              </a:rPr>
              <a:t>:</a:t>
            </a:r>
            <a:endParaRPr lang="el-GR" altLang="en-US" dirty="0">
              <a:solidFill>
                <a:srgbClr val="36216C"/>
              </a:solidFill>
            </a:endParaRPr>
          </a:p>
          <a:p>
            <a:pPr lvl="2">
              <a:lnSpc>
                <a:spcPct val="90000"/>
              </a:lnSpc>
            </a:pPr>
            <a:r>
              <a:rPr lang="el-GR" altLang="en-US" sz="2400" dirty="0">
                <a:solidFill>
                  <a:srgbClr val="36216C"/>
                </a:solidFill>
              </a:rPr>
              <a:t>Αντίγραφα των αποδείξεων</a:t>
            </a:r>
          </a:p>
          <a:p>
            <a:pPr lvl="2">
              <a:lnSpc>
                <a:spcPct val="90000"/>
              </a:lnSpc>
            </a:pPr>
            <a:r>
              <a:rPr lang="el-GR" altLang="en-US" sz="2400" dirty="0">
                <a:solidFill>
                  <a:srgbClr val="36216C"/>
                </a:solidFill>
              </a:rPr>
              <a:t>Πρωτότυπα των τραπεζικών Δελτίων</a:t>
            </a:r>
          </a:p>
          <a:p>
            <a:pPr>
              <a:lnSpc>
                <a:spcPct val="90000"/>
              </a:lnSpc>
              <a:buNone/>
            </a:pPr>
            <a:endParaRPr lang="el-GR" altLang="en-US" sz="1000" dirty="0">
              <a:solidFill>
                <a:srgbClr val="36216C"/>
              </a:solidFill>
            </a:endParaRPr>
          </a:p>
          <a:p>
            <a:pPr>
              <a:lnSpc>
                <a:spcPct val="90000"/>
              </a:lnSpc>
              <a:buNone/>
            </a:pPr>
            <a:r>
              <a:rPr lang="el-GR" altLang="en-US" sz="2400" dirty="0">
                <a:solidFill>
                  <a:srgbClr val="36216C"/>
                </a:solidFill>
              </a:rPr>
              <a:t>	</a:t>
            </a:r>
            <a:r>
              <a:rPr lang="el-GR" altLang="en-US" sz="2600" dirty="0">
                <a:solidFill>
                  <a:srgbClr val="36216C"/>
                </a:solidFill>
              </a:rPr>
              <a:t>Οι εισπράξεις κατατίθενται κάθε μέρα. Σε απόκεντρα μέρη μπορούν να καθυστερήσουν μέχρι 1 μήνα εάν οι συνολικές εισπράξεις δεν υπερβαίνουν τα €43.</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a:bodyPr>
          <a:lstStyle/>
          <a:p>
            <a:r>
              <a:rPr lang="el-GR" altLang="en-US" b="1" u="sng" dirty="0" smtClean="0">
                <a:solidFill>
                  <a:srgbClr val="36216C"/>
                </a:solidFill>
              </a:rPr>
              <a:t>Αιφνιδιαστικοί έλεγχοι σε λειτουργούς είσπραξης εσόδων</a:t>
            </a:r>
            <a:endParaRPr lang="el-GR" altLang="en-US" b="1" u="sng" dirty="0">
              <a:solidFill>
                <a:srgbClr val="36216C"/>
              </a:solidFill>
            </a:endParaRPr>
          </a:p>
          <a:p>
            <a:pPr lvl="1">
              <a:lnSpc>
                <a:spcPct val="90000"/>
              </a:lnSpc>
            </a:pPr>
            <a:r>
              <a:rPr lang="el-GR" altLang="en-US" dirty="0" smtClean="0">
                <a:solidFill>
                  <a:srgbClr val="36216C"/>
                </a:solidFill>
              </a:rPr>
              <a:t>Ευθύνη των Προϊσταμένων Τμημάτων – τουλάχιστον μία φορά το χρόνο</a:t>
            </a:r>
          </a:p>
          <a:p>
            <a:pPr marL="457200" lvl="1" indent="0">
              <a:lnSpc>
                <a:spcPct val="90000"/>
              </a:lnSpc>
              <a:buNone/>
            </a:pPr>
            <a:endParaRPr lang="el-GR" altLang="en-US" dirty="0" smtClean="0">
              <a:solidFill>
                <a:srgbClr val="36216C"/>
              </a:solidFill>
            </a:endParaRPr>
          </a:p>
          <a:p>
            <a:pPr marL="361950" lvl="1" indent="-361950">
              <a:lnSpc>
                <a:spcPct val="90000"/>
              </a:lnSpc>
              <a:buFont typeface="Wingdings" panose="05000000000000000000" pitchFamily="2" charset="2"/>
              <a:buChar char="q"/>
            </a:pPr>
            <a:r>
              <a:rPr lang="el-GR" altLang="en-US" sz="2800" b="1" u="sng" dirty="0" smtClean="0">
                <a:solidFill>
                  <a:srgbClr val="36216C"/>
                </a:solidFill>
              </a:rPr>
              <a:t>Απώλεια βιβλίων είσπραξης</a:t>
            </a:r>
            <a:endParaRPr lang="el-GR" altLang="en-US" sz="2800" b="1" u="sng" dirty="0">
              <a:solidFill>
                <a:srgbClr val="36216C"/>
              </a:solidFill>
            </a:endParaRPr>
          </a:p>
          <a:p>
            <a:pPr>
              <a:lnSpc>
                <a:spcPct val="90000"/>
              </a:lnSpc>
              <a:buNone/>
            </a:pPr>
            <a:endParaRPr lang="el-GR" altLang="en-US" sz="1000" dirty="0">
              <a:solidFill>
                <a:srgbClr val="36216C"/>
              </a:solidFill>
            </a:endParaRPr>
          </a:p>
          <a:p>
            <a:pPr marL="342900" lvl="1" indent="373063">
              <a:lnSpc>
                <a:spcPct val="90000"/>
              </a:lnSpc>
              <a:buSzPct val="70000"/>
              <a:tabLst>
                <a:tab pos="715963" algn="l"/>
              </a:tabLst>
            </a:pPr>
            <a:r>
              <a:rPr lang="el-GR" altLang="en-US" dirty="0" smtClean="0">
                <a:solidFill>
                  <a:srgbClr val="36216C"/>
                </a:solidFill>
              </a:rPr>
              <a:t>Καταγγέλλεται στο Γενικό Λογιστή και στο Γενικό Ελεγκτή 	χωρίς καθυστέρηση</a:t>
            </a:r>
          </a:p>
          <a:p>
            <a:pPr marL="342900" lvl="1" indent="373063">
              <a:lnSpc>
                <a:spcPct val="90000"/>
              </a:lnSpc>
              <a:buSzPct val="70000"/>
              <a:tabLst>
                <a:tab pos="715963" algn="l"/>
              </a:tabLst>
            </a:pPr>
            <a:r>
              <a:rPr lang="el-GR" altLang="en-US" dirty="0" smtClean="0">
                <a:solidFill>
                  <a:srgbClr val="36216C"/>
                </a:solidFill>
              </a:rPr>
              <a:t>Αναφέρονται όλες οι περιστάσεις που οδήγησαν στην 	απώλεια </a:t>
            </a:r>
            <a:endParaRPr lang="el-GR" altLang="en-US" dirty="0">
              <a:solidFill>
                <a:srgbClr val="36216C"/>
              </a:solidFill>
            </a:endParaRPr>
          </a:p>
          <a:p>
            <a:pPr>
              <a:lnSpc>
                <a:spcPct val="90000"/>
              </a:lnSpc>
              <a:buNone/>
            </a:pPr>
            <a:endParaRPr lang="el-GR" altLang="en-US" sz="2600" dirty="0">
              <a:solidFill>
                <a:srgbClr val="36216C"/>
              </a:solidFill>
            </a:endParaRP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14533235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lnSpcReduction="10000"/>
          </a:bodyPr>
          <a:lstStyle/>
          <a:p>
            <a:pPr>
              <a:buNone/>
            </a:pPr>
            <a:r>
              <a:rPr lang="el-GR" b="1" u="sng" dirty="0">
                <a:solidFill>
                  <a:srgbClr val="36216C"/>
                </a:solidFill>
              </a:rPr>
              <a:t>ΠΛΗΡΩΜΕΣ</a:t>
            </a:r>
          </a:p>
          <a:p>
            <a:pPr>
              <a:lnSpc>
                <a:spcPct val="80000"/>
              </a:lnSpc>
            </a:pPr>
            <a:r>
              <a:rPr lang="el-GR" altLang="en-US" sz="2400" dirty="0">
                <a:solidFill>
                  <a:srgbClr val="36216C"/>
                </a:solidFill>
              </a:rPr>
              <a:t>Έλεγχοι που διενεργούνται από τον εξουσιοδοτημένο λειτουργό </a:t>
            </a:r>
            <a:r>
              <a:rPr lang="el-GR" altLang="en-US" sz="2400" i="1" dirty="0">
                <a:solidFill>
                  <a:srgbClr val="36216C"/>
                </a:solidFill>
              </a:rPr>
              <a:t>πριν</a:t>
            </a:r>
            <a:r>
              <a:rPr lang="el-GR" altLang="en-US" sz="2400" dirty="0">
                <a:solidFill>
                  <a:srgbClr val="36216C"/>
                </a:solidFill>
              </a:rPr>
              <a:t> την υπογραφή Δελτίων Πληρωμής</a:t>
            </a:r>
            <a:r>
              <a:rPr lang="en-GB" altLang="en-US" sz="2400" dirty="0">
                <a:solidFill>
                  <a:srgbClr val="36216C"/>
                </a:solidFill>
              </a:rPr>
              <a:t>:</a:t>
            </a:r>
            <a:endParaRPr lang="el-GR" altLang="en-US" sz="2400" dirty="0">
              <a:solidFill>
                <a:srgbClr val="36216C"/>
              </a:solidFill>
            </a:endParaRPr>
          </a:p>
          <a:p>
            <a:pPr>
              <a:lnSpc>
                <a:spcPct val="80000"/>
              </a:lnSpc>
            </a:pPr>
            <a:endParaRPr lang="en-GB" altLang="en-US" sz="2400" dirty="0">
              <a:solidFill>
                <a:schemeClr val="bg2"/>
              </a:solidFill>
            </a:endParaRPr>
          </a:p>
          <a:p>
            <a:pPr lvl="1">
              <a:lnSpc>
                <a:spcPct val="80000"/>
              </a:lnSpc>
            </a:pPr>
            <a:r>
              <a:rPr lang="el-GR" altLang="en-US" sz="2800" dirty="0"/>
              <a:t>Αν είναι φορολογικό τιμολόγιο</a:t>
            </a:r>
          </a:p>
          <a:p>
            <a:pPr lvl="1">
              <a:lnSpc>
                <a:spcPct val="80000"/>
              </a:lnSpc>
            </a:pPr>
            <a:r>
              <a:rPr lang="el-GR" altLang="en-US" sz="2800" dirty="0"/>
              <a:t>Οι υπηρεσίες έχουν εκτελεστεί</a:t>
            </a:r>
          </a:p>
          <a:p>
            <a:pPr lvl="1">
              <a:lnSpc>
                <a:spcPct val="80000"/>
              </a:lnSpc>
            </a:pPr>
            <a:r>
              <a:rPr lang="el-GR" altLang="en-US" sz="2800" dirty="0"/>
              <a:t>Οι τιμές είναι σύμφωνα με συμβόλαιο ή σύμφωνα με τις τρέχουσες τιμές αγοράς.</a:t>
            </a:r>
          </a:p>
          <a:p>
            <a:pPr lvl="1">
              <a:lnSpc>
                <a:spcPct val="80000"/>
              </a:lnSpc>
            </a:pPr>
            <a:r>
              <a:rPr lang="el-GR" altLang="en-US" sz="2800" dirty="0"/>
              <a:t>Έχει εξασφαλιστεί έγκριση</a:t>
            </a:r>
          </a:p>
          <a:p>
            <a:pPr lvl="1">
              <a:lnSpc>
                <a:spcPct val="80000"/>
              </a:lnSpc>
            </a:pPr>
            <a:r>
              <a:rPr lang="el-GR" altLang="en-US" sz="2800" dirty="0"/>
              <a:t>Οι πράξεις ελέγχθηκαν και είναι ορθές.</a:t>
            </a:r>
          </a:p>
          <a:p>
            <a:pPr lvl="1">
              <a:lnSpc>
                <a:spcPct val="80000"/>
              </a:lnSpc>
            </a:pPr>
            <a:r>
              <a:rPr lang="el-GR" altLang="en-US" sz="2800" dirty="0"/>
              <a:t>Το πρόσωπο στο Δελτίο Πληρωμής είναι ο δικαιούχος που πρέπει να πληρωθεί.</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lnSpcReduction="10000"/>
          </a:bodyPr>
          <a:lstStyle/>
          <a:p>
            <a:pPr>
              <a:buNone/>
            </a:pPr>
            <a:r>
              <a:rPr lang="el-GR" b="1" u="sng" dirty="0">
                <a:solidFill>
                  <a:srgbClr val="36216C"/>
                </a:solidFill>
              </a:rPr>
              <a:t>ΠΛΗΡΩΜΕΣ (συνέχεια)</a:t>
            </a:r>
          </a:p>
          <a:p>
            <a:r>
              <a:rPr lang="el-GR" altLang="en-US" dirty="0"/>
              <a:t>Τα υλικά έχουν παραληφθεί και καταχωρηθεί</a:t>
            </a:r>
          </a:p>
          <a:p>
            <a:r>
              <a:rPr lang="el-GR" altLang="en-US" dirty="0"/>
              <a:t>Το Δελτίο φέρει τη σφραγίδα «ελέγχθηκε, καταχωρήθηκε και πιστοποιείται η ύπαρξη πιστώσεων»</a:t>
            </a:r>
          </a:p>
          <a:p>
            <a:r>
              <a:rPr lang="el-GR" altLang="en-US" dirty="0"/>
              <a:t>Δεν συνεπάγεται </a:t>
            </a:r>
            <a:r>
              <a:rPr lang="el-GR" altLang="en-US" dirty="0" err="1"/>
              <a:t>διπλοπληρωμή</a:t>
            </a:r>
            <a:endParaRPr lang="el-GR" altLang="en-US" dirty="0"/>
          </a:p>
          <a:p>
            <a:r>
              <a:rPr lang="el-GR" altLang="en-US" dirty="0"/>
              <a:t>Τηρήθηκαν οι νενομισμένες διαδικασίες των προσφορών, εκεί όπου ισχύει</a:t>
            </a:r>
          </a:p>
          <a:p>
            <a:r>
              <a:rPr lang="el-GR" altLang="en-US" dirty="0"/>
              <a:t>Υπάρχουν οι αναγκαίες εγκριμένες πιστώσεις στον Προϋπολογισμό</a:t>
            </a:r>
            <a:endParaRPr lang="en-US" altLang="en-US" dirty="0"/>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a:bodyPr>
          <a:lstStyle/>
          <a:p>
            <a:pPr>
              <a:buNone/>
            </a:pPr>
            <a:r>
              <a:rPr lang="el-GR" b="1" u="sng" dirty="0">
                <a:solidFill>
                  <a:srgbClr val="36216C"/>
                </a:solidFill>
              </a:rPr>
              <a:t>Ταμείο Πάγιας Προκαταβολής</a:t>
            </a:r>
          </a:p>
          <a:p>
            <a:r>
              <a:rPr lang="el-GR" altLang="en-US" dirty="0">
                <a:solidFill>
                  <a:srgbClr val="36216C"/>
                </a:solidFill>
              </a:rPr>
              <a:t>Εκδίδεται σε λειτουργούς ορισμένων Γραφείων /</a:t>
            </a:r>
            <a:r>
              <a:rPr lang="en-GB" altLang="en-US" dirty="0">
                <a:solidFill>
                  <a:srgbClr val="36216C"/>
                </a:solidFill>
              </a:rPr>
              <a:t> </a:t>
            </a:r>
            <a:r>
              <a:rPr lang="el-GR" altLang="en-US" dirty="0">
                <a:solidFill>
                  <a:srgbClr val="36216C"/>
                </a:solidFill>
              </a:rPr>
              <a:t>Τμημάτων για αντιμετώπιση δαπανών όπως</a:t>
            </a:r>
            <a:r>
              <a:rPr lang="en-GB" altLang="en-US" dirty="0">
                <a:solidFill>
                  <a:srgbClr val="36216C"/>
                </a:solidFill>
              </a:rPr>
              <a:t>:</a:t>
            </a:r>
            <a:endParaRPr lang="el-GR" altLang="en-US" dirty="0">
              <a:solidFill>
                <a:srgbClr val="36216C"/>
              </a:solidFill>
            </a:endParaRPr>
          </a:p>
          <a:p>
            <a:endParaRPr lang="el-GR" altLang="en-US" sz="900" dirty="0">
              <a:solidFill>
                <a:srgbClr val="36216C"/>
              </a:solidFill>
            </a:endParaRPr>
          </a:p>
          <a:p>
            <a:pPr lvl="1"/>
            <a:r>
              <a:rPr lang="el-GR" altLang="en-US" dirty="0">
                <a:solidFill>
                  <a:srgbClr val="36216C"/>
                </a:solidFill>
              </a:rPr>
              <a:t>Οδοιπορικά έξοδα</a:t>
            </a:r>
          </a:p>
          <a:p>
            <a:pPr lvl="1"/>
            <a:r>
              <a:rPr lang="el-GR" altLang="en-US" dirty="0">
                <a:solidFill>
                  <a:srgbClr val="36216C"/>
                </a:solidFill>
              </a:rPr>
              <a:t>Αγορές μέχρι €256 (£150)</a:t>
            </a:r>
          </a:p>
          <a:p>
            <a:pPr lvl="1"/>
            <a:r>
              <a:rPr lang="el-GR" altLang="en-US" dirty="0">
                <a:solidFill>
                  <a:srgbClr val="36216C"/>
                </a:solidFill>
              </a:rPr>
              <a:t>Έξοδα φιλοξενίας και άλλα έξοδα μέχρι €256 (£150)</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lnSpcReduction="10000"/>
          </a:bodyPr>
          <a:lstStyle/>
          <a:p>
            <a:pPr>
              <a:buNone/>
            </a:pPr>
            <a:r>
              <a:rPr lang="el-GR" b="1" u="sng" dirty="0">
                <a:solidFill>
                  <a:srgbClr val="36216C"/>
                </a:solidFill>
              </a:rPr>
              <a:t>Λογαριασμοί Προκαταβολών</a:t>
            </a:r>
          </a:p>
          <a:p>
            <a:pPr>
              <a:lnSpc>
                <a:spcPct val="90000"/>
              </a:lnSpc>
            </a:pPr>
            <a:r>
              <a:rPr lang="el-GR" altLang="en-US" sz="2400" dirty="0">
                <a:solidFill>
                  <a:srgbClr val="36216C"/>
                </a:solidFill>
              </a:rPr>
              <a:t>Καταχωρούνται</a:t>
            </a:r>
            <a:r>
              <a:rPr lang="en-GB" altLang="en-US" sz="2000" dirty="0">
                <a:solidFill>
                  <a:srgbClr val="36216C"/>
                </a:solidFill>
              </a:rPr>
              <a:t>:</a:t>
            </a:r>
            <a:endParaRPr lang="el-GR" altLang="en-US" sz="2000" dirty="0">
              <a:solidFill>
                <a:srgbClr val="36216C"/>
              </a:solidFill>
            </a:endParaRPr>
          </a:p>
          <a:p>
            <a:pPr lvl="1">
              <a:lnSpc>
                <a:spcPct val="90000"/>
              </a:lnSpc>
            </a:pPr>
            <a:r>
              <a:rPr lang="el-GR" altLang="en-US" sz="1800" dirty="0">
                <a:solidFill>
                  <a:srgbClr val="36216C"/>
                </a:solidFill>
              </a:rPr>
              <a:t>πληρωμές που δεν μπορούν να χρεωθούν απευθείας σε κονδύλια δαπανών ή</a:t>
            </a:r>
          </a:p>
          <a:p>
            <a:pPr lvl="1">
              <a:lnSpc>
                <a:spcPct val="90000"/>
              </a:lnSpc>
            </a:pPr>
            <a:r>
              <a:rPr lang="el-GR" altLang="en-US" sz="1800" dirty="0">
                <a:solidFill>
                  <a:srgbClr val="36216C"/>
                </a:solidFill>
              </a:rPr>
              <a:t>ποσά που καταβάλλονται από την Κυβέρνηση σε υπαλλήλους ή Οργανισμούς Δημοσίου Δικαίου, άλλους Οργανισμούς και άλλα Ταμεία του Δημοσίου.</a:t>
            </a:r>
          </a:p>
          <a:p>
            <a:pPr>
              <a:lnSpc>
                <a:spcPct val="90000"/>
              </a:lnSpc>
            </a:pPr>
            <a:r>
              <a:rPr lang="el-GR" altLang="en-US" sz="2400" dirty="0">
                <a:solidFill>
                  <a:srgbClr val="36216C"/>
                </a:solidFill>
              </a:rPr>
              <a:t>Τη δημιουργία τους εγκρίνει </a:t>
            </a:r>
            <a:r>
              <a:rPr lang="el-GR" altLang="en-US" sz="2400" dirty="0" smtClean="0">
                <a:solidFill>
                  <a:srgbClr val="36216C"/>
                </a:solidFill>
              </a:rPr>
              <a:t>ο Γενικός Λογιστής</a:t>
            </a:r>
            <a:endParaRPr lang="en-GB" altLang="en-US" sz="2400" dirty="0">
              <a:solidFill>
                <a:srgbClr val="36216C"/>
              </a:solidFill>
            </a:endParaRPr>
          </a:p>
          <a:p>
            <a:pPr>
              <a:lnSpc>
                <a:spcPct val="90000"/>
              </a:lnSpc>
            </a:pPr>
            <a:r>
              <a:rPr lang="el-GR" altLang="en-US" sz="2400" dirty="0" smtClean="0">
                <a:solidFill>
                  <a:srgbClr val="36216C"/>
                </a:solidFill>
              </a:rPr>
              <a:t>Προκαταβολές προκαθορισμένης χρονικής διάρκειας σε οργανισμούς του ευρύτερου δημόσιου τομέα τα ποσά των οποίων ανακτώνται </a:t>
            </a:r>
          </a:p>
          <a:p>
            <a:pPr lvl="1">
              <a:lnSpc>
                <a:spcPct val="90000"/>
              </a:lnSpc>
            </a:pPr>
            <a:r>
              <a:rPr lang="el-GR" altLang="en-US" sz="2000" dirty="0" smtClean="0">
                <a:solidFill>
                  <a:srgbClr val="36216C"/>
                </a:solidFill>
              </a:rPr>
              <a:t>Μέχρι </a:t>
            </a:r>
            <a:r>
              <a:rPr lang="el-GR" altLang="en-US" sz="2000" dirty="0">
                <a:solidFill>
                  <a:srgbClr val="36216C"/>
                </a:solidFill>
              </a:rPr>
              <a:t>ποσό €500.000 εγκρίνεται από τον Υπουργό Οικονομικών</a:t>
            </a:r>
            <a:endParaRPr lang="en-GB" altLang="en-US" sz="2000" dirty="0">
              <a:solidFill>
                <a:srgbClr val="36216C"/>
              </a:solidFill>
            </a:endParaRPr>
          </a:p>
          <a:p>
            <a:pPr lvl="1">
              <a:lnSpc>
                <a:spcPct val="90000"/>
              </a:lnSpc>
            </a:pPr>
            <a:r>
              <a:rPr lang="el-GR" altLang="en-US" sz="2000" dirty="0">
                <a:solidFill>
                  <a:srgbClr val="36216C"/>
                </a:solidFill>
              </a:rPr>
              <a:t>Ποσό πέραν των €500.000 εγκρίνεται από το Υπουργικό Συμβούλιο</a:t>
            </a:r>
            <a:endParaRPr lang="en-GB" altLang="en-US" sz="2000" dirty="0">
              <a:solidFill>
                <a:srgbClr val="36216C"/>
              </a:solidFill>
            </a:endParaRPr>
          </a:p>
          <a:p>
            <a:pPr>
              <a:lnSpc>
                <a:spcPct val="90000"/>
              </a:lnSpc>
            </a:pPr>
            <a:r>
              <a:rPr lang="el-GR" altLang="en-US" sz="2400" dirty="0">
                <a:solidFill>
                  <a:srgbClr val="36216C"/>
                </a:solidFill>
              </a:rPr>
              <a:t>Για αγορά αυτοκινήτου ή έξοδα ταξιδιού, δίνεται έγκριση</a:t>
            </a:r>
            <a:r>
              <a:rPr lang="en-GB" altLang="en-US" sz="2400" dirty="0">
                <a:solidFill>
                  <a:srgbClr val="36216C"/>
                </a:solidFill>
              </a:rPr>
              <a:t> </a:t>
            </a:r>
            <a:r>
              <a:rPr lang="el-GR" altLang="en-US" sz="2400" dirty="0">
                <a:solidFill>
                  <a:srgbClr val="36216C"/>
                </a:solidFill>
              </a:rPr>
              <a:t>από </a:t>
            </a:r>
            <a:r>
              <a:rPr lang="el-GR" altLang="en-US" sz="2400" dirty="0" smtClean="0">
                <a:solidFill>
                  <a:srgbClr val="36216C"/>
                </a:solidFill>
              </a:rPr>
              <a:t>το Γενικό Λογιστή</a:t>
            </a:r>
            <a:endParaRPr lang="en-GB" altLang="en-US" sz="2400" dirty="0">
              <a:solidFill>
                <a:srgbClr val="36216C"/>
              </a:solidFill>
            </a:endParaRP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fontScale="92500"/>
          </a:bodyPr>
          <a:lstStyle/>
          <a:p>
            <a:pPr>
              <a:buNone/>
            </a:pPr>
            <a:r>
              <a:rPr lang="el-GR" b="1" u="sng" dirty="0">
                <a:solidFill>
                  <a:srgbClr val="36216C"/>
                </a:solidFill>
              </a:rPr>
              <a:t>Λογαριασμοί Καταθέσεων</a:t>
            </a:r>
          </a:p>
          <a:p>
            <a:pPr>
              <a:lnSpc>
                <a:spcPct val="90000"/>
              </a:lnSpc>
            </a:pPr>
            <a:r>
              <a:rPr lang="el-GR" altLang="en-US" dirty="0">
                <a:solidFill>
                  <a:srgbClr val="36216C"/>
                </a:solidFill>
              </a:rPr>
              <a:t>Είναι οι λογαριασμοί στους οποίους πιστώνονται οι εισπράξεις όταν οι περιστάσεις δεν δικαιολογούν την απευθείας πίστωση εισπράξεων σε κονδύλι εσόδων</a:t>
            </a:r>
          </a:p>
          <a:p>
            <a:pPr>
              <a:lnSpc>
                <a:spcPct val="90000"/>
              </a:lnSpc>
            </a:pPr>
            <a:r>
              <a:rPr lang="el-GR" altLang="en-US" dirty="0">
                <a:solidFill>
                  <a:srgbClr val="36216C"/>
                </a:solidFill>
              </a:rPr>
              <a:t>Τη δημιουργία τους εγκρίνει </a:t>
            </a:r>
            <a:r>
              <a:rPr lang="el-GR" altLang="en-US" dirty="0" smtClean="0">
                <a:solidFill>
                  <a:srgbClr val="36216C"/>
                </a:solidFill>
              </a:rPr>
              <a:t>ο Γενικός Λογιστής</a:t>
            </a:r>
            <a:endParaRPr lang="el-GR" altLang="en-US" dirty="0">
              <a:solidFill>
                <a:srgbClr val="36216C"/>
              </a:solidFill>
            </a:endParaRPr>
          </a:p>
          <a:p>
            <a:pPr>
              <a:lnSpc>
                <a:spcPct val="90000"/>
              </a:lnSpc>
            </a:pPr>
            <a:r>
              <a:rPr lang="el-GR" altLang="en-US" dirty="0">
                <a:solidFill>
                  <a:srgbClr val="36216C"/>
                </a:solidFill>
              </a:rPr>
              <a:t>Καταθέσεις που παραμένουν αζήτητες για 5 χρόνια πέραν της περιόδου για την οποία απαιτούνται μεταφέρονται σε λογαριασμό εσόδων ύστερα από έγκριση </a:t>
            </a:r>
            <a:r>
              <a:rPr lang="el-GR" altLang="en-US" dirty="0" smtClean="0">
                <a:solidFill>
                  <a:srgbClr val="36216C"/>
                </a:solidFill>
              </a:rPr>
              <a:t>του Γενικού Λογιστή</a:t>
            </a:r>
            <a:endParaRPr lang="el-GR" altLang="en-US" dirty="0">
              <a:solidFill>
                <a:srgbClr val="36216C"/>
              </a:solidFill>
            </a:endParaRPr>
          </a:p>
          <a:p>
            <a:pPr>
              <a:lnSpc>
                <a:spcPct val="90000"/>
              </a:lnSpc>
            </a:pPr>
            <a:r>
              <a:rPr lang="el-GR" altLang="en-US" dirty="0">
                <a:solidFill>
                  <a:srgbClr val="36216C"/>
                </a:solidFill>
              </a:rPr>
              <a:t>Αζήτητες καταθέσεις μέχρι €8 μπορούν να μεταφερθούν σε λογαριασμό εσόδων, πριν τα 5 χρόνια.</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a:bodyPr>
          <a:lstStyle/>
          <a:p>
            <a:pPr>
              <a:buNone/>
            </a:pPr>
            <a:r>
              <a:rPr lang="el-GR" b="1" u="sng" dirty="0">
                <a:solidFill>
                  <a:srgbClr val="36216C"/>
                </a:solidFill>
              </a:rPr>
              <a:t>Διορθωτικά Δελτία</a:t>
            </a:r>
          </a:p>
          <a:p>
            <a:pPr>
              <a:lnSpc>
                <a:spcPct val="90000"/>
              </a:lnSpc>
            </a:pPr>
            <a:r>
              <a:rPr lang="el-GR" altLang="en-US" dirty="0">
                <a:solidFill>
                  <a:srgbClr val="36216C"/>
                </a:solidFill>
              </a:rPr>
              <a:t>Δοσοληψίες σε μετρητά χρήματα μεταξύ Τμημάτων απαγορεύονται</a:t>
            </a:r>
          </a:p>
          <a:p>
            <a:pPr>
              <a:lnSpc>
                <a:spcPct val="90000"/>
              </a:lnSpc>
            </a:pPr>
            <a:r>
              <a:rPr lang="el-GR" altLang="en-US" dirty="0">
                <a:solidFill>
                  <a:srgbClr val="36216C"/>
                </a:solidFill>
              </a:rPr>
              <a:t>Μεταφορές χρημάτων από ένα λογαριασμό σε άλλο πραγματοποιούνται με Διορθωτικά Δελτία</a:t>
            </a:r>
          </a:p>
          <a:p>
            <a:pPr>
              <a:lnSpc>
                <a:spcPct val="90000"/>
              </a:lnSpc>
            </a:pPr>
            <a:r>
              <a:rPr lang="el-GR" altLang="en-US" dirty="0">
                <a:solidFill>
                  <a:srgbClr val="36216C"/>
                </a:solidFill>
              </a:rPr>
              <a:t>Χρησιμοποιούνται επίσης για διορθώσεις λανθασμένων λογιστικών καταχωρήσεων </a:t>
            </a:r>
          </a:p>
          <a:p>
            <a:pPr marL="457200" lvl="1" indent="0">
              <a:lnSpc>
                <a:spcPct val="90000"/>
              </a:lnSpc>
              <a:buNone/>
            </a:pPr>
            <a:endParaRPr lang="el-GR" altLang="en-US" dirty="0">
              <a:solidFill>
                <a:srgbClr val="36216C"/>
              </a:solidFill>
            </a:endParaRPr>
          </a:p>
          <a:p>
            <a:pPr>
              <a:buNone/>
            </a:pPr>
            <a:r>
              <a:rPr lang="en-GB" dirty="0"/>
              <a:t>	</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23738313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Δημοσιονομικές και Λογιστικές Οδηγίες</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l-GR" b="1" u="sng" dirty="0">
                <a:solidFill>
                  <a:srgbClr val="36216C"/>
                </a:solidFill>
              </a:rPr>
              <a:t>Διατήρηση Λογιστικών Βιβλίων και Στοιχείων του Γενικού Λογιστηρίου της Δημοκρατίας</a:t>
            </a:r>
          </a:p>
          <a:p>
            <a:pPr>
              <a:lnSpc>
                <a:spcPct val="90000"/>
              </a:lnSpc>
            </a:pPr>
            <a:r>
              <a:rPr lang="el-GR" altLang="en-US" dirty="0">
                <a:solidFill>
                  <a:srgbClr val="36216C"/>
                </a:solidFill>
              </a:rPr>
              <a:t>Πίνακας που καθορίζει την ελάχιστη χρονική περίοδο διαφύλαξης των οικονομικών και λογιστικών στοιχείων – ΔΛΟ 170</a:t>
            </a:r>
          </a:p>
          <a:p>
            <a:pPr marL="0" indent="0">
              <a:lnSpc>
                <a:spcPct val="90000"/>
              </a:lnSpc>
              <a:buNone/>
            </a:pPr>
            <a:endParaRPr lang="el-GR" b="1" u="sng" dirty="0">
              <a:solidFill>
                <a:srgbClr val="36216C"/>
              </a:solidFill>
            </a:endParaRPr>
          </a:p>
          <a:p>
            <a:pPr marL="0" indent="0">
              <a:lnSpc>
                <a:spcPct val="90000"/>
              </a:lnSpc>
              <a:buNone/>
            </a:pPr>
            <a:r>
              <a:rPr lang="el-GR" b="1" u="sng" dirty="0">
                <a:solidFill>
                  <a:srgbClr val="36216C"/>
                </a:solidFill>
              </a:rPr>
              <a:t>Καταστροφή Λογιστικών Βιβλίων και Στοιχείων του Γενικού Λογιστηρίου της Δημοκρατίας</a:t>
            </a:r>
          </a:p>
          <a:p>
            <a:pPr>
              <a:lnSpc>
                <a:spcPct val="90000"/>
              </a:lnSpc>
            </a:pPr>
            <a:r>
              <a:rPr lang="el-GR" altLang="en-US" dirty="0">
                <a:solidFill>
                  <a:srgbClr val="36216C"/>
                </a:solidFill>
              </a:rPr>
              <a:t>Με την παρέλευση του ελάχιστου χρόνου διαφύλαξης όπως καθορίζεται πιο πάνω</a:t>
            </a:r>
          </a:p>
          <a:p>
            <a:pPr>
              <a:lnSpc>
                <a:spcPct val="90000"/>
              </a:lnSpc>
            </a:pPr>
            <a:r>
              <a:rPr lang="el-GR" altLang="en-US" dirty="0">
                <a:solidFill>
                  <a:srgbClr val="36216C"/>
                </a:solidFill>
              </a:rPr>
              <a:t>Μετά από έγκριση του Γενικού Λογιστή</a:t>
            </a:r>
          </a:p>
          <a:p>
            <a:pPr>
              <a:lnSpc>
                <a:spcPct val="90000"/>
              </a:lnSpc>
            </a:pPr>
            <a:r>
              <a:rPr lang="el-GR" altLang="en-US" dirty="0">
                <a:solidFill>
                  <a:srgbClr val="36216C"/>
                </a:solidFill>
              </a:rPr>
              <a:t>ΜΟΝΟ αφού πρώτα ελεγχθούν από τον Γενικό Ελεγκτή</a:t>
            </a:r>
          </a:p>
          <a:p>
            <a:pPr marL="0" indent="0">
              <a:lnSpc>
                <a:spcPct val="90000"/>
              </a:lnSpc>
              <a:buNone/>
            </a:pPr>
            <a:endParaRPr lang="el-GR" b="1" u="sng" dirty="0">
              <a:solidFill>
                <a:srgbClr val="36216C"/>
              </a:solidFill>
            </a:endParaRPr>
          </a:p>
          <a:p>
            <a:pPr marL="457200" lvl="1" indent="0">
              <a:lnSpc>
                <a:spcPct val="90000"/>
              </a:lnSpc>
              <a:buNone/>
            </a:pPr>
            <a:endParaRPr lang="el-GR" altLang="en-US" dirty="0">
              <a:solidFill>
                <a:srgbClr val="36216C"/>
              </a:solidFill>
            </a:endParaRPr>
          </a:p>
          <a:p>
            <a:pPr>
              <a:buNone/>
            </a:pPr>
            <a:r>
              <a:rPr lang="en-GB" dirty="0"/>
              <a:t>	</a:t>
            </a:r>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25264636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785918" y="2214553"/>
            <a:ext cx="7143799" cy="2928957"/>
          </a:xfrm>
        </p:spPr>
        <p:txBody>
          <a:bodyPr>
            <a:normAutofit fontScale="90000"/>
          </a:bodyPr>
          <a:lstStyle/>
          <a:p>
            <a:pPr algn="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r>
              <a:rPr lang="el-GR" sz="4200" dirty="0">
                <a:solidFill>
                  <a:srgbClr val="FF0000"/>
                </a:solidFill>
                <a:effectLst>
                  <a:outerShdw blurRad="38100" dist="38100" dir="2700000" algn="tl">
                    <a:srgbClr val="000000">
                      <a:alpha val="43137"/>
                    </a:srgbClr>
                  </a:outerShdw>
                </a:effectLst>
              </a:rPr>
              <a:t>Εγκύκλιος Γενικού Λογιστηρίου</a:t>
            </a:r>
            <a:br>
              <a:rPr lang="el-GR" sz="4200" dirty="0">
                <a:solidFill>
                  <a:srgbClr val="FF0000"/>
                </a:solidFill>
                <a:effectLst>
                  <a:outerShdw blurRad="38100" dist="38100" dir="2700000" algn="tl">
                    <a:srgbClr val="000000">
                      <a:alpha val="43137"/>
                    </a:srgbClr>
                  </a:outerShdw>
                </a:effectLst>
              </a:rPr>
            </a:br>
            <a:r>
              <a:rPr lang="el-GR" sz="4200" dirty="0">
                <a:solidFill>
                  <a:srgbClr val="FF0000"/>
                </a:solidFill>
                <a:effectLst>
                  <a:outerShdw blurRad="38100" dist="38100" dir="2700000" algn="tl">
                    <a:srgbClr val="000000">
                      <a:alpha val="43137"/>
                    </a:srgbClr>
                  </a:outerShdw>
                </a:effectLst>
              </a:rPr>
              <a:t>της Δημοκρατίας με </a:t>
            </a:r>
            <a:r>
              <a:rPr lang="el-GR" sz="4200" dirty="0" err="1">
                <a:solidFill>
                  <a:srgbClr val="FF0000"/>
                </a:solidFill>
                <a:effectLst>
                  <a:outerShdw blurRad="38100" dist="38100" dir="2700000" algn="tl">
                    <a:srgbClr val="000000">
                      <a:alpha val="43137"/>
                    </a:srgbClr>
                  </a:outerShdw>
                </a:effectLst>
              </a:rPr>
              <a:t>αρ</a:t>
            </a:r>
            <a:r>
              <a:rPr lang="el-GR" sz="4200" dirty="0">
                <a:solidFill>
                  <a:srgbClr val="FF0000"/>
                </a:solidFill>
                <a:effectLst>
                  <a:outerShdw blurRad="38100" dist="38100" dir="2700000" algn="tl">
                    <a:srgbClr val="000000">
                      <a:alpha val="43137"/>
                    </a:srgbClr>
                  </a:outerShdw>
                </a:effectLst>
              </a:rPr>
              <a:t>. </a:t>
            </a:r>
            <a:r>
              <a:rPr lang="el-GR" sz="4200" dirty="0" smtClean="0">
                <a:solidFill>
                  <a:srgbClr val="FF0000"/>
                </a:solidFill>
                <a:effectLst>
                  <a:outerShdw blurRad="38100" dist="38100" dir="2700000" algn="tl">
                    <a:srgbClr val="000000">
                      <a:alpha val="43137"/>
                    </a:srgbClr>
                  </a:outerShdw>
                </a:effectLst>
              </a:rPr>
              <a:t>1</a:t>
            </a:r>
            <a:r>
              <a:rPr lang="en-US" sz="4200" dirty="0" smtClean="0">
                <a:solidFill>
                  <a:srgbClr val="FF0000"/>
                </a:solidFill>
                <a:effectLst>
                  <a:outerShdw blurRad="38100" dist="38100" dir="2700000" algn="tl">
                    <a:srgbClr val="000000">
                      <a:alpha val="43137"/>
                    </a:srgbClr>
                  </a:outerShdw>
                </a:effectLst>
              </a:rPr>
              <a:t> (</a:t>
            </a:r>
            <a:r>
              <a:rPr lang="el-GR" sz="4200" dirty="0" smtClean="0">
                <a:solidFill>
                  <a:srgbClr val="FF0000"/>
                </a:solidFill>
                <a:effectLst>
                  <a:outerShdw blurRad="38100" dist="38100" dir="2700000" algn="tl">
                    <a:srgbClr val="000000">
                      <a:alpha val="43137"/>
                    </a:srgbClr>
                  </a:outerShdw>
                </a:effectLst>
              </a:rPr>
              <a:t>Αντικατέστησε την Εγκύκλιο με </a:t>
            </a:r>
            <a:r>
              <a:rPr lang="el-GR" sz="4200" dirty="0" err="1" smtClean="0">
                <a:solidFill>
                  <a:srgbClr val="FF0000"/>
                </a:solidFill>
                <a:effectLst>
                  <a:outerShdw blurRad="38100" dist="38100" dir="2700000" algn="tl">
                    <a:srgbClr val="000000">
                      <a:alpha val="43137"/>
                    </a:srgbClr>
                  </a:outerShdw>
                </a:effectLst>
              </a:rPr>
              <a:t>αρ</a:t>
            </a:r>
            <a:r>
              <a:rPr lang="el-GR" sz="4200" dirty="0" smtClean="0">
                <a:solidFill>
                  <a:srgbClr val="FF0000"/>
                </a:solidFill>
                <a:effectLst>
                  <a:outerShdw blurRad="38100" dist="38100" dir="2700000" algn="tl">
                    <a:srgbClr val="000000">
                      <a:alpha val="43137"/>
                    </a:srgbClr>
                  </a:outerShdw>
                </a:effectLst>
              </a:rPr>
              <a:t>. 1730)</a:t>
            </a: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endParaRPr lang="el-GR" dirty="0">
              <a:effectLst>
                <a:outerShdw blurRad="38100" dist="38100" dir="2700000" algn="tl">
                  <a:srgbClr val="000000">
                    <a:alpha val="43137"/>
                  </a:srgbClr>
                </a:outerShdw>
              </a:effectLst>
            </a:endParaRPr>
          </a:p>
        </p:txBody>
      </p:sp>
      <p:sp>
        <p:nvSpPr>
          <p:cNvPr id="8" name="Subtitle 7"/>
          <p:cNvSpPr>
            <a:spLocks noGrp="1"/>
          </p:cNvSpPr>
          <p:nvPr>
            <p:ph type="subTitle" idx="1"/>
          </p:nvPr>
        </p:nvSpPr>
        <p:spPr>
          <a:xfrm>
            <a:off x="2369309" y="4365104"/>
            <a:ext cx="5977016" cy="1991246"/>
          </a:xfrm>
        </p:spPr>
        <p:txBody>
          <a:bodyPr>
            <a:noAutofit/>
          </a:bodyPr>
          <a:lstStyle/>
          <a:p>
            <a:endParaRPr lang="el-GR" sz="2400" i="1"/>
          </a:p>
          <a:p>
            <a:endParaRPr lang="el-GR" sz="2400" i="1"/>
          </a:p>
          <a:p>
            <a:pPr algn="r"/>
            <a:r>
              <a:rPr lang="el-GR" sz="2400" i="1"/>
              <a:t>Διεύθυνση Πολιτικής και Ανάπτυξης</a:t>
            </a:r>
          </a:p>
        </p:txBody>
      </p:sp>
      <p:sp>
        <p:nvSpPr>
          <p:cNvPr id="6" name="Subtitle 7"/>
          <p:cNvSpPr txBox="1">
            <a:spLocks/>
          </p:cNvSpPr>
          <p:nvPr/>
        </p:nvSpPr>
        <p:spPr bwMode="auto">
          <a:xfrm>
            <a:off x="2181629" y="642918"/>
            <a:ext cx="5462206" cy="93475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defTabSz="914400" rtl="0" eaLnBrk="1" fontAlgn="base" latinLnBrk="0" hangingPunct="1">
              <a:lnSpc>
                <a:spcPct val="100000"/>
              </a:lnSpc>
              <a:spcBef>
                <a:spcPct val="20000"/>
              </a:spcBef>
              <a:spcAft>
                <a:spcPct val="0"/>
              </a:spcAft>
              <a:buClrTx/>
              <a:buSzTx/>
              <a:buFont typeface="Arial" charset="0"/>
              <a:buNone/>
              <a:tabLst/>
              <a:defRPr/>
            </a:pPr>
            <a:endParaRPr kumimoji="0" lang="el-GR" sz="2000" b="0" i="0" u="none" strike="noStrike" kern="1200" cap="none" spc="0" normalizeH="0" baseline="0" noProof="0">
              <a:ln>
                <a:noFill/>
              </a:ln>
              <a:solidFill>
                <a:srgbClr val="003471"/>
              </a:solidFill>
              <a:uLnTx/>
              <a:uFillTx/>
              <a:latin typeface="+mn-lt"/>
              <a:ea typeface="+mn-ea"/>
              <a:cs typeface="+mn-cs"/>
            </a:endParaRPr>
          </a:p>
        </p:txBody>
      </p:sp>
      <p:sp>
        <p:nvSpPr>
          <p:cNvPr id="7" name="Subtitle 7"/>
          <p:cNvSpPr txBox="1">
            <a:spLocks/>
          </p:cNvSpPr>
          <p:nvPr/>
        </p:nvSpPr>
        <p:spPr bwMode="auto">
          <a:xfrm>
            <a:off x="2155625" y="1028675"/>
            <a:ext cx="6016221" cy="114906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defRPr/>
            </a:pPr>
            <a:r>
              <a:rPr lang="el-GR" sz="4000" b="1">
                <a:solidFill>
                  <a:srgbClr val="003471"/>
                </a:solidFill>
                <a:effectLst>
                  <a:outerShdw blurRad="38100" dist="38100" dir="2700000" algn="tl">
                    <a:srgbClr val="000000">
                      <a:alpha val="43137"/>
                    </a:srgbClr>
                  </a:outerShdw>
                </a:effectLst>
                <a:latin typeface="+mj-lt"/>
                <a:cs typeface="Calibri" panose="020F0502020204030204" pitchFamily="34" charset="0"/>
              </a:rPr>
              <a:t>Διαδικασία Πληρωμών</a:t>
            </a:r>
            <a:endParaRPr lang="el-GR" sz="4000" b="1">
              <a:solidFill>
                <a:srgbClr val="00347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09746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Σύνταγμα (Μέρος </a:t>
            </a:r>
            <a:r>
              <a:rPr lang="en-GB" dirty="0"/>
              <a:t>XI – </a:t>
            </a:r>
            <a:r>
              <a:rPr lang="el-GR" dirty="0"/>
              <a:t>Δημοσιονομικές Διατάξεις) και περί Προϋπολογισμού Νόμος</a:t>
            </a:r>
            <a:endParaRPr lang="en-GB" dirty="0"/>
          </a:p>
        </p:txBody>
      </p:sp>
      <p:sp>
        <p:nvSpPr>
          <p:cNvPr id="3" name="Content Placeholder 2"/>
          <p:cNvSpPr>
            <a:spLocks noGrp="1"/>
          </p:cNvSpPr>
          <p:nvPr>
            <p:ph idx="1"/>
          </p:nvPr>
        </p:nvSpPr>
        <p:spPr/>
        <p:txBody>
          <a:bodyPr/>
          <a:lstStyle/>
          <a:p>
            <a:pPr>
              <a:buNone/>
            </a:pPr>
            <a:r>
              <a:rPr lang="el-GR" dirty="0">
                <a:solidFill>
                  <a:srgbClr val="36216C"/>
                </a:solidFill>
              </a:rPr>
              <a:t>Τι είναι ο Προϋπολογισμός;</a:t>
            </a:r>
          </a:p>
          <a:p>
            <a:r>
              <a:rPr lang="el-GR" altLang="en-US" sz="2100" dirty="0">
                <a:solidFill>
                  <a:srgbClr val="36216C"/>
                </a:solidFill>
              </a:rPr>
              <a:t>Οικονομικό / Χρηματοδοτικό πρόγραμμα για τον επόμενο χρόνο</a:t>
            </a:r>
          </a:p>
          <a:p>
            <a:r>
              <a:rPr lang="el-GR" altLang="en-US" sz="2100" dirty="0">
                <a:solidFill>
                  <a:srgbClr val="36216C"/>
                </a:solidFill>
              </a:rPr>
              <a:t>Περιλαμβάνει τα έσοδα / δαπάνες του Κράτους</a:t>
            </a:r>
          </a:p>
          <a:p>
            <a:r>
              <a:rPr lang="el-GR" altLang="en-US" sz="2100" dirty="0">
                <a:solidFill>
                  <a:srgbClr val="36216C"/>
                </a:solidFill>
              </a:rPr>
              <a:t>Μέσω του </a:t>
            </a:r>
            <a:r>
              <a:rPr lang="el-GR" altLang="en-US" sz="2100" dirty="0" smtClean="0">
                <a:solidFill>
                  <a:srgbClr val="36216C"/>
                </a:solidFill>
              </a:rPr>
              <a:t>καταρτίζονται</a:t>
            </a:r>
            <a:r>
              <a:rPr lang="en-US" altLang="en-US" sz="2100" dirty="0" smtClean="0">
                <a:solidFill>
                  <a:srgbClr val="36216C"/>
                </a:solidFill>
              </a:rPr>
              <a:t>:</a:t>
            </a:r>
            <a:endParaRPr lang="el-GR" altLang="en-US" sz="2100" dirty="0">
              <a:solidFill>
                <a:srgbClr val="36216C"/>
              </a:solidFill>
            </a:endParaRPr>
          </a:p>
          <a:p>
            <a:pPr lvl="1"/>
            <a:r>
              <a:rPr lang="el-GR" altLang="en-US" sz="2000" dirty="0">
                <a:solidFill>
                  <a:srgbClr val="36216C"/>
                </a:solidFill>
              </a:rPr>
              <a:t>δημοσιονομική πολιτική</a:t>
            </a:r>
            <a:endParaRPr lang="en-GB" altLang="en-US" sz="2000" dirty="0">
              <a:solidFill>
                <a:srgbClr val="36216C"/>
              </a:solidFill>
            </a:endParaRPr>
          </a:p>
          <a:p>
            <a:pPr lvl="1"/>
            <a:r>
              <a:rPr lang="el-GR" altLang="en-US" sz="2000" dirty="0">
                <a:solidFill>
                  <a:srgbClr val="36216C"/>
                </a:solidFill>
              </a:rPr>
              <a:t>φορολογική πολιτική </a:t>
            </a:r>
            <a:endParaRPr lang="en-GB" altLang="en-US" sz="2000" dirty="0">
              <a:solidFill>
                <a:srgbClr val="36216C"/>
              </a:solidFill>
            </a:endParaRPr>
          </a:p>
          <a:p>
            <a:pPr lvl="1"/>
            <a:r>
              <a:rPr lang="el-GR" altLang="en-US" sz="2000" dirty="0">
                <a:solidFill>
                  <a:srgbClr val="36216C"/>
                </a:solidFill>
              </a:rPr>
              <a:t>πολιτική δαπανών</a:t>
            </a:r>
          </a:p>
          <a:p>
            <a:pPr lvl="2"/>
            <a:r>
              <a:rPr lang="el-GR" altLang="en-US" sz="1600" dirty="0">
                <a:solidFill>
                  <a:srgbClr val="36216C"/>
                </a:solidFill>
              </a:rPr>
              <a:t>τακτικών</a:t>
            </a:r>
          </a:p>
          <a:p>
            <a:pPr lvl="2"/>
            <a:r>
              <a:rPr lang="el-GR" altLang="en-US" sz="1600" dirty="0">
                <a:solidFill>
                  <a:srgbClr val="36216C"/>
                </a:solidFill>
              </a:rPr>
              <a:t>αναπτυξιακών</a:t>
            </a:r>
            <a:endParaRPr lang="en-GB" altLang="en-US" sz="1600" dirty="0">
              <a:solidFill>
                <a:srgbClr val="36216C"/>
              </a:solidFill>
            </a:endParaRPr>
          </a:p>
          <a:p>
            <a:pPr lvl="1"/>
            <a:r>
              <a:rPr lang="el-GR" altLang="en-US" sz="2000" dirty="0">
                <a:solidFill>
                  <a:srgbClr val="36216C"/>
                </a:solidFill>
              </a:rPr>
              <a:t>χρηματοδότηση του κράτους</a:t>
            </a: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30998494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3853" cy="939784"/>
          </a:xfrm>
        </p:spPr>
        <p:txBody>
          <a:bodyPr>
            <a:normAutofit/>
          </a:bodyPr>
          <a:lstStyle/>
          <a:p>
            <a:r>
              <a:rPr lang="el-GR" sz="3000" b="1">
                <a:effectLst>
                  <a:outerShdw blurRad="38100" dist="38100" dir="2700000" algn="tl">
                    <a:srgbClr val="000000">
                      <a:alpha val="43137"/>
                    </a:srgbClr>
                  </a:outerShdw>
                </a:effectLst>
              </a:rPr>
              <a:t>Περιεχόμενα</a:t>
            </a:r>
          </a:p>
        </p:txBody>
      </p:sp>
      <p:sp>
        <p:nvSpPr>
          <p:cNvPr id="3" name="Content Placeholder 2"/>
          <p:cNvSpPr>
            <a:spLocks noGrp="1"/>
          </p:cNvSpPr>
          <p:nvPr>
            <p:ph idx="1"/>
          </p:nvPr>
        </p:nvSpPr>
        <p:spPr>
          <a:xfrm>
            <a:off x="457200" y="1857364"/>
            <a:ext cx="8401080" cy="4000528"/>
          </a:xfrm>
        </p:spPr>
        <p:txBody>
          <a:bodyPr>
            <a:normAutofit/>
          </a:bodyPr>
          <a:lstStyle/>
          <a:p>
            <a:pPr>
              <a:buFont typeface="Wingdings" pitchFamily="2" charset="2"/>
              <a:buChar char="§"/>
            </a:pPr>
            <a:r>
              <a:rPr lang="el-GR" dirty="0">
                <a:solidFill>
                  <a:srgbClr val="002060"/>
                </a:solidFill>
              </a:rPr>
              <a:t>Εισαγωγή</a:t>
            </a:r>
            <a:r>
              <a:rPr lang="en-US" dirty="0">
                <a:solidFill>
                  <a:srgbClr val="002060"/>
                </a:solidFill>
              </a:rPr>
              <a:t>:</a:t>
            </a:r>
            <a:r>
              <a:rPr lang="el-GR" dirty="0">
                <a:solidFill>
                  <a:srgbClr val="002060"/>
                </a:solidFill>
              </a:rPr>
              <a:t> Συνοπτική παρουσίαση του μοντέλου των «Τριών Γραμμών Άμυνας»</a:t>
            </a:r>
          </a:p>
          <a:p>
            <a:pPr>
              <a:buFont typeface="Wingdings" pitchFamily="2" charset="2"/>
              <a:buChar char="§"/>
            </a:pPr>
            <a:r>
              <a:rPr lang="el-GR" dirty="0">
                <a:solidFill>
                  <a:srgbClr val="002060"/>
                </a:solidFill>
              </a:rPr>
              <a:t>Νομοθετικό Πλαίσιο</a:t>
            </a:r>
          </a:p>
          <a:p>
            <a:pPr>
              <a:buFont typeface="Wingdings" pitchFamily="2" charset="2"/>
              <a:buChar char="§"/>
            </a:pPr>
            <a:r>
              <a:rPr lang="el-GR" dirty="0">
                <a:solidFill>
                  <a:srgbClr val="002060"/>
                </a:solidFill>
              </a:rPr>
              <a:t>Εγκύκλιος </a:t>
            </a:r>
            <a:r>
              <a:rPr lang="el-GR" dirty="0" err="1">
                <a:solidFill>
                  <a:srgbClr val="002060"/>
                </a:solidFill>
              </a:rPr>
              <a:t>ΓΛτΔ</a:t>
            </a:r>
            <a:r>
              <a:rPr lang="el-GR" dirty="0">
                <a:solidFill>
                  <a:srgbClr val="002060"/>
                </a:solidFill>
              </a:rPr>
              <a:t> με </a:t>
            </a:r>
            <a:r>
              <a:rPr lang="el-GR" dirty="0" err="1">
                <a:solidFill>
                  <a:srgbClr val="002060"/>
                </a:solidFill>
              </a:rPr>
              <a:t>αρ</a:t>
            </a:r>
            <a:r>
              <a:rPr lang="el-GR" dirty="0">
                <a:solidFill>
                  <a:srgbClr val="002060"/>
                </a:solidFill>
              </a:rPr>
              <a:t>. 1 - Διαδικασία Πληρωμών</a:t>
            </a:r>
            <a:endParaRPr lang="el-GR" dirty="0">
              <a:solidFill>
                <a:srgbClr val="002060"/>
              </a:solidFill>
              <a:ea typeface="Calibri"/>
              <a:cs typeface="Calibri"/>
            </a:endParaRPr>
          </a:p>
          <a:p>
            <a:pPr marL="0" indent="0">
              <a:buNone/>
            </a:pPr>
            <a:endParaRPr lang="el-GR" dirty="0">
              <a:solidFill>
                <a:srgbClr val="002060"/>
              </a:solidFill>
            </a:endParaRPr>
          </a:p>
          <a:p>
            <a:pPr marL="0" indent="0">
              <a:buNone/>
            </a:pPr>
            <a:endParaRPr lang="el-GR" dirty="0">
              <a:solidFill>
                <a:srgbClr val="002060"/>
              </a:solidFill>
            </a:endParaRPr>
          </a:p>
          <a:p>
            <a:pPr marL="0" indent="0">
              <a:buNone/>
            </a:pPr>
            <a:endParaRPr lang="el-GR" dirty="0">
              <a:solidFill>
                <a:srgbClr val="002060"/>
              </a:solidFill>
            </a:endParaRPr>
          </a:p>
          <a:p>
            <a:pPr>
              <a:buFont typeface="Wingdings" pitchFamily="2" charset="2"/>
              <a:buChar char="§"/>
            </a:pPr>
            <a:endParaRPr lang="el-GR" dirty="0">
              <a:solidFill>
                <a:srgbClr val="002060"/>
              </a:solidFill>
            </a:endParaRPr>
          </a:p>
          <a:p>
            <a:pPr>
              <a:buFont typeface="Wingdings" pitchFamily="2" charset="2"/>
              <a:buChar char="§"/>
            </a:pPr>
            <a:endParaRPr lang="el-GR" dirty="0">
              <a:solidFill>
                <a:srgbClr val="002060"/>
              </a:solidFill>
            </a:endParaRPr>
          </a:p>
          <a:p>
            <a:pPr>
              <a:buFont typeface="Wingdings" pitchFamily="2" charset="2"/>
              <a:buChar char="§"/>
            </a:pPr>
            <a:endParaRPr lang="el-GR" dirty="0">
              <a:solidFill>
                <a:srgbClr val="002060"/>
              </a:solidFill>
            </a:endParaRPr>
          </a:p>
          <a:p>
            <a:pPr>
              <a:buFont typeface="Wingdings" pitchFamily="2" charset="2"/>
              <a:buChar char="§"/>
            </a:pPr>
            <a:endParaRPr lang="el-GR" dirty="0">
              <a:solidFill>
                <a:srgbClr val="002060"/>
              </a:solidFill>
            </a:endParaRPr>
          </a:p>
        </p:txBody>
      </p:sp>
      <p:sp>
        <p:nvSpPr>
          <p:cNvPr id="4" name="Date Placeholder 3"/>
          <p:cNvSpPr>
            <a:spLocks noGrp="1"/>
          </p:cNvSpPr>
          <p:nvPr>
            <p:ph type="dt" sz="half" idx="10"/>
          </p:nvPr>
        </p:nvSpPr>
        <p:spPr/>
        <p:txBody>
          <a:bodyPr/>
          <a:lstStyle/>
          <a:p>
            <a:pPr>
              <a:defRPr/>
            </a:pPr>
            <a:fld id="{4CA36985-87AF-4A30-B50D-6CE2D2DC643B}"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80</a:t>
            </a:fld>
            <a:endParaRPr lang="en-US"/>
          </a:p>
        </p:txBody>
      </p:sp>
    </p:spTree>
    <p:extLst>
      <p:ext uri="{BB962C8B-B14F-4D97-AF65-F5344CB8AC3E}">
        <p14:creationId xmlns:p14="http://schemas.microsoft.com/office/powerpoint/2010/main" val="4823355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043" y="274638"/>
            <a:ext cx="6993853" cy="1426170"/>
          </a:xfrm>
        </p:spPr>
        <p:txBody>
          <a:bodyPr>
            <a:noAutofit/>
          </a:bodyPr>
          <a:lstStyle/>
          <a:p>
            <a:r>
              <a:rPr lang="el-GR" sz="2800" b="1">
                <a:effectLst>
                  <a:outerShdw blurRad="38100" dist="38100" dir="2700000" algn="tl">
                    <a:srgbClr val="000000">
                      <a:alpha val="43137"/>
                    </a:srgbClr>
                  </a:outerShdw>
                </a:effectLst>
              </a:rPr>
              <a:t>Εισαγωγή</a:t>
            </a:r>
            <a:r>
              <a:rPr lang="en-US" sz="2800" b="1">
                <a:effectLst>
                  <a:outerShdw blurRad="38100" dist="38100" dir="2700000" algn="tl">
                    <a:srgbClr val="000000">
                      <a:alpha val="43137"/>
                    </a:srgbClr>
                  </a:outerShdw>
                </a:effectLst>
              </a:rPr>
              <a:t>:</a:t>
            </a:r>
            <a:r>
              <a:rPr lang="el-GR" sz="2800" b="1">
                <a:effectLst>
                  <a:outerShdw blurRad="38100" dist="38100" dir="2700000" algn="tl">
                    <a:srgbClr val="000000">
                      <a:alpha val="43137"/>
                    </a:srgbClr>
                  </a:outerShdw>
                </a:effectLst>
              </a:rPr>
              <a:t> Οργάνωση και Λειτουργία της ΔΥ</a:t>
            </a:r>
            <a:br>
              <a:rPr lang="el-GR" sz="2800" b="1">
                <a:effectLst>
                  <a:outerShdw blurRad="38100" dist="38100" dir="2700000" algn="tl">
                    <a:srgbClr val="000000">
                      <a:alpha val="43137"/>
                    </a:srgbClr>
                  </a:outerShdw>
                </a:effectLst>
              </a:rPr>
            </a:br>
            <a:r>
              <a:rPr lang="el-GR" sz="2800" b="1">
                <a:effectLst>
                  <a:outerShdw blurRad="38100" dist="38100" dir="2700000" algn="tl">
                    <a:srgbClr val="000000">
                      <a:alpha val="43137"/>
                    </a:srgbClr>
                  </a:outerShdw>
                </a:effectLst>
              </a:rPr>
              <a:t>Το μοντέλο των «Τριών Γραμμών Άμυνας»</a:t>
            </a:r>
            <a:br>
              <a:rPr lang="el-GR" sz="2800" b="1">
                <a:effectLst>
                  <a:outerShdw blurRad="38100" dist="38100" dir="2700000" algn="tl">
                    <a:srgbClr val="000000">
                      <a:alpha val="43137"/>
                    </a:srgbClr>
                  </a:outerShdw>
                </a:effectLst>
              </a:rPr>
            </a:br>
            <a:endParaRPr lang="el-GR" sz="2800" b="1" i="1">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pPr>
              <a:defRPr/>
            </a:pPr>
            <a:fld id="{16B7DEF6-3B75-4191-8A37-E3C4047A488B}" type="datetime1">
              <a:rPr lang="en-US" smtClean="0"/>
              <a:t>4/9/2024</a:t>
            </a:fld>
            <a:endParaRPr lang="en-US"/>
          </a:p>
        </p:txBody>
      </p:sp>
      <p:pic>
        <p:nvPicPr>
          <p:cNvPr id="12" name="Picture 11">
            <a:extLst>
              <a:ext uri="{FF2B5EF4-FFF2-40B4-BE49-F238E27FC236}">
                <a16:creationId xmlns:a16="http://schemas.microsoft.com/office/drawing/2014/main" id="{97BAAFD8-1789-412D-AD70-F3D57A1D0DFB}"/>
              </a:ext>
            </a:extLst>
          </p:cNvPr>
          <p:cNvPicPr>
            <a:picLocks noChangeAspect="1"/>
          </p:cNvPicPr>
          <p:nvPr/>
        </p:nvPicPr>
        <p:blipFill>
          <a:blip r:embed="rId2" cstate="print"/>
          <a:stretch>
            <a:fillRect/>
          </a:stretch>
        </p:blipFill>
        <p:spPr>
          <a:xfrm>
            <a:off x="1259632" y="1628800"/>
            <a:ext cx="6840760" cy="4485744"/>
          </a:xfrm>
          <a:prstGeom prst="rect">
            <a:avLst/>
          </a:prstGeom>
        </p:spPr>
      </p:pic>
      <p:sp>
        <p:nvSpPr>
          <p:cNvPr id="3" name="Slide Number Placeholder 2"/>
          <p:cNvSpPr>
            <a:spLocks noGrp="1"/>
          </p:cNvSpPr>
          <p:nvPr>
            <p:ph type="sldNum" sz="quarter" idx="12"/>
          </p:nvPr>
        </p:nvSpPr>
        <p:spPr/>
        <p:txBody>
          <a:bodyPr/>
          <a:lstStyle/>
          <a:p>
            <a:pPr>
              <a:defRPr/>
            </a:pPr>
            <a:fld id="{D67012AE-8AF6-400A-895D-7B11A0C089D2}" type="slidenum">
              <a:rPr lang="en-US" smtClean="0"/>
              <a:pPr>
                <a:defRPr/>
              </a:pPr>
              <a:t>81</a:t>
            </a:fld>
            <a:endParaRPr lang="en-US"/>
          </a:p>
        </p:txBody>
      </p:sp>
    </p:spTree>
    <p:extLst>
      <p:ext uri="{BB962C8B-B14F-4D97-AF65-F5344CB8AC3E}">
        <p14:creationId xmlns:p14="http://schemas.microsoft.com/office/powerpoint/2010/main" val="17309680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107"/>
            <a:ext cx="6993853" cy="1143000"/>
          </a:xfrm>
        </p:spPr>
        <p:txBody>
          <a:bodyPr>
            <a:normAutofit fontScale="90000"/>
          </a:bodyPr>
          <a:lstStyle/>
          <a:p>
            <a:r>
              <a:rPr lang="en-US">
                <a:effectLst>
                  <a:outerShdw blurRad="38100" dist="38100" dir="2700000" algn="tl">
                    <a:srgbClr val="000000">
                      <a:alpha val="43137"/>
                    </a:srgbClr>
                  </a:outerShdw>
                </a:effectLst>
              </a:rPr>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
            </a:r>
            <a:br>
              <a:rPr lang="en-US">
                <a:effectLst>
                  <a:outerShdw blurRad="38100" dist="38100" dir="2700000" algn="tl">
                    <a:srgbClr val="000000">
                      <a:alpha val="43137"/>
                    </a:srgbClr>
                  </a:outerShdw>
                </a:effectLst>
              </a:rPr>
            </a:br>
            <a:r>
              <a:rPr lang="el-GR">
                <a:effectLst>
                  <a:outerShdw blurRad="38100" dist="38100" dir="2700000" algn="tl">
                    <a:srgbClr val="000000">
                      <a:alpha val="43137"/>
                    </a:srgbClr>
                  </a:outerShdw>
                </a:effectLst>
              </a:rPr>
              <a:t/>
            </a:r>
            <a:br>
              <a:rPr lang="el-GR">
                <a:effectLst>
                  <a:outerShdw blurRad="38100" dist="38100" dir="2700000" algn="tl">
                    <a:srgbClr val="000000">
                      <a:alpha val="43137"/>
                    </a:srgbClr>
                  </a:outerShdw>
                </a:effectLst>
              </a:rPr>
            </a:br>
            <a:r>
              <a:rPr lang="el-GR">
                <a:effectLst>
                  <a:outerShdw blurRad="38100" dist="38100" dir="2700000" algn="tl">
                    <a:srgbClr val="000000">
                      <a:alpha val="43137"/>
                    </a:srgbClr>
                  </a:outerShdw>
                </a:effectLst>
              </a:rPr>
              <a:t/>
            </a:r>
            <a:br>
              <a:rPr lang="el-GR">
                <a:effectLst>
                  <a:outerShdw blurRad="38100" dist="38100" dir="2700000" algn="tl">
                    <a:srgbClr val="000000">
                      <a:alpha val="43137"/>
                    </a:srgbClr>
                  </a:outerShdw>
                </a:effectLst>
              </a:rPr>
            </a:br>
            <a:r>
              <a:rPr lang="el-GR">
                <a:effectLst>
                  <a:outerShdw blurRad="38100" dist="38100" dir="2700000" algn="tl">
                    <a:srgbClr val="000000">
                      <a:alpha val="43137"/>
                    </a:srgbClr>
                  </a:outerShdw>
                </a:effectLst>
              </a:rPr>
              <a:t/>
            </a:r>
            <a:br>
              <a:rPr lang="el-GR">
                <a:effectLst>
                  <a:outerShdw blurRad="38100" dist="38100" dir="2700000" algn="tl">
                    <a:srgbClr val="000000">
                      <a:alpha val="43137"/>
                    </a:srgbClr>
                  </a:outerShdw>
                </a:effectLst>
              </a:rPr>
            </a:br>
            <a:r>
              <a:rPr lang="el-GR" sz="3300" b="1">
                <a:effectLst>
                  <a:outerShdw blurRad="38100" dist="38100" dir="2700000" algn="tl">
                    <a:srgbClr val="000000">
                      <a:alpha val="43137"/>
                    </a:srgbClr>
                  </a:outerShdw>
                </a:effectLst>
              </a:rPr>
              <a:t>Εισαγωγή</a:t>
            </a:r>
            <a:r>
              <a:rPr lang="en-US" sz="3300" b="1">
                <a:effectLst>
                  <a:outerShdw blurRad="38100" dist="38100" dir="2700000" algn="tl">
                    <a:srgbClr val="000000">
                      <a:alpha val="43137"/>
                    </a:srgbClr>
                  </a:outerShdw>
                </a:effectLst>
              </a:rPr>
              <a:t>:</a:t>
            </a:r>
            <a:br>
              <a:rPr lang="en-US" sz="3300" b="1">
                <a:effectLst>
                  <a:outerShdw blurRad="38100" dist="38100" dir="2700000" algn="tl">
                    <a:srgbClr val="000000">
                      <a:alpha val="43137"/>
                    </a:srgbClr>
                  </a:outerShdw>
                </a:effectLst>
              </a:rPr>
            </a:br>
            <a:r>
              <a:rPr lang="el-GR" sz="3300" b="1">
                <a:effectLst>
                  <a:outerShdw blurRad="38100" dist="38100" dir="2700000" algn="tl">
                    <a:srgbClr val="000000">
                      <a:alpha val="43137"/>
                    </a:srgbClr>
                  </a:outerShdw>
                </a:effectLst>
              </a:rPr>
              <a:t>Το μοντέλο των «Τριών Γραμμών Άμυνας»</a:t>
            </a:r>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lgn="just">
              <a:buNone/>
            </a:pPr>
            <a:r>
              <a:rPr lang="el-GR">
                <a:solidFill>
                  <a:schemeClr val="tx1">
                    <a:lumMod val="75000"/>
                  </a:schemeClr>
                </a:solidFill>
              </a:rPr>
              <a:t>Σε έναν τέλειο κόσμο, μόνο μια γραμμή άμυνας θα χρειαζόταν για να εξασφαλίσει την αποτελεσματική διαχείριση κινδύνων.  Ωστόσο, στον πραγματικό κόσμο, μια μόνο γραμμή άμυνας συχνά θα αποδεικνυόταν ως ανεπαρκής ...</a:t>
            </a:r>
            <a:endParaRPr lang="en-US">
              <a:solidFill>
                <a:schemeClr val="tx1">
                  <a:lumMod val="75000"/>
                </a:schemeClr>
              </a:solidFill>
            </a:endParaRPr>
          </a:p>
          <a:p>
            <a:pPr marL="0" indent="0" algn="just">
              <a:buNone/>
            </a:pPr>
            <a:endParaRPr lang="en-US">
              <a:solidFill>
                <a:schemeClr val="tx1">
                  <a:lumMod val="75000"/>
                </a:schemeClr>
              </a:solidFill>
            </a:endParaRPr>
          </a:p>
          <a:p>
            <a:pPr marL="0" indent="0" algn="just">
              <a:buNone/>
            </a:pPr>
            <a:r>
              <a:rPr lang="el-GR">
                <a:solidFill>
                  <a:schemeClr val="tx1">
                    <a:lumMod val="75000"/>
                  </a:schemeClr>
                </a:solidFill>
              </a:rPr>
              <a:t>Το μοντέλο των «Τριών Γραμμών Άμυνας» παρέχει έναν απλό και αποτελεσματικό τρόπο για να ενισχύσει την επικοινωνία σχετικά με τη διαχείριση κινδύνων και τον έλεγχο, μέσω των διευκρινίσεων για τους βασικούς ρόλους και τα καθήκοντα …</a:t>
            </a:r>
          </a:p>
          <a:p>
            <a:pPr marL="0" indent="0" algn="just">
              <a:buNone/>
            </a:pPr>
            <a:endParaRPr lang="el-GR">
              <a:solidFill>
                <a:schemeClr val="tx1">
                  <a:lumMod val="75000"/>
                </a:schemeClr>
              </a:solidFill>
            </a:endParaRPr>
          </a:p>
        </p:txBody>
      </p:sp>
      <p:sp>
        <p:nvSpPr>
          <p:cNvPr id="4" name="Date Placeholder 3"/>
          <p:cNvSpPr>
            <a:spLocks noGrp="1"/>
          </p:cNvSpPr>
          <p:nvPr>
            <p:ph type="dt" sz="half" idx="10"/>
          </p:nvPr>
        </p:nvSpPr>
        <p:spPr/>
        <p:txBody>
          <a:bodyPr/>
          <a:lstStyle/>
          <a:p>
            <a:pPr>
              <a:defRPr/>
            </a:pPr>
            <a:fld id="{4CE68541-1092-407F-AF12-EAE226F490C6}"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82</a:t>
            </a:fld>
            <a:endParaRPr lang="en-US"/>
          </a:p>
        </p:txBody>
      </p:sp>
    </p:spTree>
    <p:extLst>
      <p:ext uri="{BB962C8B-B14F-4D97-AF65-F5344CB8AC3E}">
        <p14:creationId xmlns:p14="http://schemas.microsoft.com/office/powerpoint/2010/main" val="29214184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555"/>
            <a:ext cx="6993853" cy="1143000"/>
          </a:xfrm>
        </p:spPr>
        <p:txBody>
          <a:bodyPr>
            <a:normAutofit fontScale="90000"/>
          </a:bodyPr>
          <a:lstStyle/>
          <a:p>
            <a:r>
              <a:rPr lang="el-GR" b="1">
                <a:effectLst>
                  <a:outerShdw blurRad="38100" dist="38100" dir="2700000" algn="tl">
                    <a:srgbClr val="000000">
                      <a:alpha val="43137"/>
                    </a:srgbClr>
                  </a:outerShdw>
                </a:effectLst>
              </a:rPr>
              <a:t>Εισαγωγή</a:t>
            </a:r>
            <a:r>
              <a:rPr lang="en-US" b="1">
                <a:effectLst>
                  <a:outerShdw blurRad="38100" dist="38100" dir="2700000" algn="tl">
                    <a:srgbClr val="000000">
                      <a:alpha val="43137"/>
                    </a:srgbClr>
                  </a:outerShdw>
                </a:effectLst>
              </a:rPr>
              <a:t>:</a:t>
            </a:r>
            <a:br>
              <a:rPr lang="en-US" b="1">
                <a:effectLst>
                  <a:outerShdw blurRad="38100" dist="38100" dir="2700000" algn="tl">
                    <a:srgbClr val="000000">
                      <a:alpha val="43137"/>
                    </a:srgbClr>
                  </a:outerShdw>
                </a:effectLst>
              </a:rPr>
            </a:br>
            <a:r>
              <a:rPr lang="el-GR" b="1">
                <a:effectLst>
                  <a:outerShdw blurRad="38100" dist="38100" dir="2700000" algn="tl">
                    <a:srgbClr val="000000">
                      <a:alpha val="43137"/>
                    </a:srgbClr>
                  </a:outerShdw>
                </a:effectLst>
              </a:rPr>
              <a:t>Το μοντέλο των «Τριών Γραμμών Άμυνας»</a:t>
            </a:r>
            <a:endParaRPr lang="el-GR" i="1">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pPr>
              <a:defRPr/>
            </a:pPr>
            <a:fld id="{E1C8DBBE-5604-4243-90E8-3A9F70851BC9}" type="datetime1">
              <a:rPr lang="en-US" smtClean="0"/>
              <a:t>4/9/2024</a:t>
            </a:fld>
            <a:endParaRPr lang="en-US"/>
          </a:p>
        </p:txBody>
      </p:sp>
      <p:sp>
        <p:nvSpPr>
          <p:cNvPr id="8" name="TextBox 7">
            <a:extLst>
              <a:ext uri="{FF2B5EF4-FFF2-40B4-BE49-F238E27FC236}">
                <a16:creationId xmlns:a16="http://schemas.microsoft.com/office/drawing/2014/main" id="{089A88EA-06E7-4C8C-BBAD-A43C43EE725C}"/>
              </a:ext>
            </a:extLst>
          </p:cNvPr>
          <p:cNvSpPr txBox="1"/>
          <p:nvPr/>
        </p:nvSpPr>
        <p:spPr>
          <a:xfrm>
            <a:off x="8180949" y="2619926"/>
            <a:ext cx="369332" cy="3231654"/>
          </a:xfrm>
          <a:prstGeom prst="rect">
            <a:avLst/>
          </a:prstGeom>
          <a:noFill/>
        </p:spPr>
        <p:txBody>
          <a:bodyPr vert="vert" wrap="square" rtlCol="0">
            <a:spAutoFit/>
          </a:bodyPr>
          <a:lstStyle/>
          <a:p>
            <a:r>
              <a:rPr lang="el-GR" sz="1200" b="1">
                <a:solidFill>
                  <a:schemeClr val="bg1"/>
                </a:solidFill>
                <a:latin typeface="+mn-lt"/>
              </a:rPr>
              <a:t>Εξωτερικός Έλεγχος (</a:t>
            </a:r>
            <a:r>
              <a:rPr lang="en-GB" sz="1200" b="1">
                <a:solidFill>
                  <a:schemeClr val="bg1"/>
                </a:solidFill>
                <a:latin typeface="+mn-lt"/>
              </a:rPr>
              <a:t>External Audit)</a:t>
            </a:r>
          </a:p>
        </p:txBody>
      </p:sp>
      <p:sp>
        <p:nvSpPr>
          <p:cNvPr id="9" name="TextBox 8">
            <a:extLst>
              <a:ext uri="{FF2B5EF4-FFF2-40B4-BE49-F238E27FC236}">
                <a16:creationId xmlns:a16="http://schemas.microsoft.com/office/drawing/2014/main" id="{EE7B523D-9E66-44B9-851D-94C1CCE1CA7E}"/>
              </a:ext>
            </a:extLst>
          </p:cNvPr>
          <p:cNvSpPr txBox="1"/>
          <p:nvPr/>
        </p:nvSpPr>
        <p:spPr>
          <a:xfrm>
            <a:off x="8642518" y="2841480"/>
            <a:ext cx="369332" cy="1931747"/>
          </a:xfrm>
          <a:prstGeom prst="rect">
            <a:avLst/>
          </a:prstGeom>
          <a:noFill/>
        </p:spPr>
        <p:txBody>
          <a:bodyPr vert="vert" wrap="none" rtlCol="0">
            <a:spAutoFit/>
          </a:bodyPr>
          <a:lstStyle/>
          <a:p>
            <a:r>
              <a:rPr lang="el-GR" sz="1200" b="1">
                <a:solidFill>
                  <a:schemeClr val="bg1"/>
                </a:solidFill>
                <a:latin typeface="+mn-lt"/>
              </a:rPr>
              <a:t>Ρυθμιστική Αρχή (</a:t>
            </a:r>
            <a:r>
              <a:rPr lang="en-GB" sz="1200" b="1">
                <a:solidFill>
                  <a:schemeClr val="bg1"/>
                </a:solidFill>
                <a:latin typeface="+mn-lt"/>
              </a:rPr>
              <a:t>Regulator)</a:t>
            </a:r>
          </a:p>
        </p:txBody>
      </p:sp>
      <p:pic>
        <p:nvPicPr>
          <p:cNvPr id="6" name="Picture 5">
            <a:extLst>
              <a:ext uri="{FF2B5EF4-FFF2-40B4-BE49-F238E27FC236}">
                <a16:creationId xmlns:a16="http://schemas.microsoft.com/office/drawing/2014/main" id="{4A67E980-0412-4D07-A117-49239BF30CB3}"/>
              </a:ext>
            </a:extLst>
          </p:cNvPr>
          <p:cNvPicPr>
            <a:picLocks noChangeAspect="1"/>
          </p:cNvPicPr>
          <p:nvPr/>
        </p:nvPicPr>
        <p:blipFill>
          <a:blip r:embed="rId2" cstate="print"/>
          <a:stretch>
            <a:fillRect/>
          </a:stretch>
        </p:blipFill>
        <p:spPr>
          <a:xfrm>
            <a:off x="521710" y="1854972"/>
            <a:ext cx="8217415" cy="3996608"/>
          </a:xfrm>
          <a:prstGeom prst="rect">
            <a:avLst/>
          </a:prstGeom>
        </p:spPr>
      </p:pic>
      <p:sp>
        <p:nvSpPr>
          <p:cNvPr id="11" name="TextBox 10">
            <a:extLst>
              <a:ext uri="{FF2B5EF4-FFF2-40B4-BE49-F238E27FC236}">
                <a16:creationId xmlns:a16="http://schemas.microsoft.com/office/drawing/2014/main" id="{34C4B9C8-9784-4D12-B9E7-99B27B2EEED6}"/>
              </a:ext>
            </a:extLst>
          </p:cNvPr>
          <p:cNvSpPr txBox="1"/>
          <p:nvPr/>
        </p:nvSpPr>
        <p:spPr>
          <a:xfrm>
            <a:off x="7886295" y="3157400"/>
            <a:ext cx="369332" cy="3231654"/>
          </a:xfrm>
          <a:prstGeom prst="rect">
            <a:avLst/>
          </a:prstGeom>
          <a:noFill/>
        </p:spPr>
        <p:txBody>
          <a:bodyPr vert="vert" wrap="square" rtlCol="0">
            <a:spAutoFit/>
          </a:bodyPr>
          <a:lstStyle/>
          <a:p>
            <a:r>
              <a:rPr lang="el-GR" sz="1200" b="1">
                <a:solidFill>
                  <a:schemeClr val="bg1"/>
                </a:solidFill>
                <a:latin typeface="+mn-lt"/>
              </a:rPr>
              <a:t>Ελεγκτική Υπηρεσία</a:t>
            </a:r>
            <a:endParaRPr lang="en-GB" sz="1200" b="1">
              <a:solidFill>
                <a:schemeClr val="bg1"/>
              </a:solidFill>
              <a:latin typeface="+mn-lt"/>
            </a:endParaRPr>
          </a:p>
        </p:txBody>
      </p:sp>
      <p:sp>
        <p:nvSpPr>
          <p:cNvPr id="10" name="TextBox 9">
            <a:extLst>
              <a:ext uri="{FF2B5EF4-FFF2-40B4-BE49-F238E27FC236}">
                <a16:creationId xmlns:a16="http://schemas.microsoft.com/office/drawing/2014/main" id="{BF43CB67-53F4-4000-B77A-1297CB597A69}"/>
              </a:ext>
            </a:extLst>
          </p:cNvPr>
          <p:cNvSpPr txBox="1"/>
          <p:nvPr/>
        </p:nvSpPr>
        <p:spPr>
          <a:xfrm>
            <a:off x="899592" y="3864806"/>
            <a:ext cx="1372492" cy="276999"/>
          </a:xfrm>
          <a:prstGeom prst="rect">
            <a:avLst/>
          </a:prstGeom>
          <a:noFill/>
        </p:spPr>
        <p:txBody>
          <a:bodyPr wrap="none" rtlCol="0">
            <a:spAutoFit/>
          </a:bodyPr>
          <a:lstStyle/>
          <a:p>
            <a:r>
              <a:rPr lang="el-GR" sz="1200" b="1">
                <a:solidFill>
                  <a:srgbClr val="000000"/>
                </a:solidFill>
                <a:latin typeface="+mn-lt"/>
              </a:rPr>
              <a:t>1</a:t>
            </a:r>
            <a:r>
              <a:rPr lang="el-GR" sz="1200" b="1" baseline="30000">
                <a:solidFill>
                  <a:srgbClr val="000000"/>
                </a:solidFill>
                <a:latin typeface="+mn-lt"/>
              </a:rPr>
              <a:t>η</a:t>
            </a:r>
            <a:r>
              <a:rPr lang="el-GR" sz="1200" b="1">
                <a:solidFill>
                  <a:srgbClr val="000000"/>
                </a:solidFill>
                <a:latin typeface="+mn-lt"/>
              </a:rPr>
              <a:t> Γραμμή Άμυνας</a:t>
            </a:r>
            <a:endParaRPr lang="en-GB" sz="1200" b="1">
              <a:solidFill>
                <a:srgbClr val="000000"/>
              </a:solidFill>
              <a:latin typeface="+mn-lt"/>
            </a:endParaRPr>
          </a:p>
        </p:txBody>
      </p:sp>
      <p:sp>
        <p:nvSpPr>
          <p:cNvPr id="14" name="TextBox 13">
            <a:extLst>
              <a:ext uri="{FF2B5EF4-FFF2-40B4-BE49-F238E27FC236}">
                <a16:creationId xmlns:a16="http://schemas.microsoft.com/office/drawing/2014/main" id="{547EF75B-AF54-40CE-97EE-729F26AC0DFF}"/>
              </a:ext>
            </a:extLst>
          </p:cNvPr>
          <p:cNvSpPr txBox="1"/>
          <p:nvPr/>
        </p:nvSpPr>
        <p:spPr>
          <a:xfrm>
            <a:off x="3367646" y="3870269"/>
            <a:ext cx="1394934" cy="276999"/>
          </a:xfrm>
          <a:prstGeom prst="rect">
            <a:avLst/>
          </a:prstGeom>
          <a:noFill/>
        </p:spPr>
        <p:txBody>
          <a:bodyPr wrap="none" rtlCol="0">
            <a:spAutoFit/>
          </a:bodyPr>
          <a:lstStyle/>
          <a:p>
            <a:r>
              <a:rPr lang="el-GR" sz="1200" b="1">
                <a:solidFill>
                  <a:srgbClr val="000000"/>
                </a:solidFill>
                <a:latin typeface="+mn-lt"/>
              </a:rPr>
              <a:t>2</a:t>
            </a:r>
            <a:r>
              <a:rPr lang="el-GR" sz="1200" b="1" baseline="30000">
                <a:solidFill>
                  <a:srgbClr val="000000"/>
                </a:solidFill>
                <a:latin typeface="+mn-lt"/>
              </a:rPr>
              <a:t>η </a:t>
            </a:r>
            <a:r>
              <a:rPr lang="el-GR" sz="1200" b="1">
                <a:solidFill>
                  <a:srgbClr val="000000"/>
                </a:solidFill>
                <a:latin typeface="+mn-lt"/>
              </a:rPr>
              <a:t>Γραμμή Άμυνας</a:t>
            </a:r>
            <a:endParaRPr lang="en-GB" sz="1200" b="1">
              <a:solidFill>
                <a:srgbClr val="000000"/>
              </a:solidFill>
              <a:latin typeface="+mn-lt"/>
            </a:endParaRPr>
          </a:p>
        </p:txBody>
      </p:sp>
      <p:sp>
        <p:nvSpPr>
          <p:cNvPr id="15" name="TextBox 14">
            <a:extLst>
              <a:ext uri="{FF2B5EF4-FFF2-40B4-BE49-F238E27FC236}">
                <a16:creationId xmlns:a16="http://schemas.microsoft.com/office/drawing/2014/main" id="{A416F554-0FC8-46E2-868A-E0088680CA7D}"/>
              </a:ext>
            </a:extLst>
          </p:cNvPr>
          <p:cNvSpPr txBox="1"/>
          <p:nvPr/>
        </p:nvSpPr>
        <p:spPr>
          <a:xfrm>
            <a:off x="5934009" y="3870269"/>
            <a:ext cx="1399742" cy="276999"/>
          </a:xfrm>
          <a:prstGeom prst="rect">
            <a:avLst/>
          </a:prstGeom>
          <a:noFill/>
        </p:spPr>
        <p:txBody>
          <a:bodyPr wrap="none" rtlCol="0">
            <a:spAutoFit/>
          </a:bodyPr>
          <a:lstStyle/>
          <a:p>
            <a:r>
              <a:rPr lang="el-GR" sz="1200" b="1">
                <a:solidFill>
                  <a:srgbClr val="000000"/>
                </a:solidFill>
                <a:latin typeface="+mn-lt"/>
              </a:rPr>
              <a:t>3η Γραμμή Άμυνας</a:t>
            </a:r>
            <a:endParaRPr lang="en-GB" sz="1200" b="1">
              <a:solidFill>
                <a:srgbClr val="000000"/>
              </a:solidFill>
              <a:latin typeface="+mn-lt"/>
            </a:endParaRPr>
          </a:p>
        </p:txBody>
      </p:sp>
      <p:sp>
        <p:nvSpPr>
          <p:cNvPr id="16" name="TextBox 15">
            <a:extLst>
              <a:ext uri="{FF2B5EF4-FFF2-40B4-BE49-F238E27FC236}">
                <a16:creationId xmlns:a16="http://schemas.microsoft.com/office/drawing/2014/main" id="{AC774BB4-F059-4E35-A530-FAD0D02A4C4E}"/>
              </a:ext>
            </a:extLst>
          </p:cNvPr>
          <p:cNvSpPr txBox="1"/>
          <p:nvPr/>
        </p:nvSpPr>
        <p:spPr>
          <a:xfrm>
            <a:off x="3954126" y="2057950"/>
            <a:ext cx="3756798" cy="276999"/>
          </a:xfrm>
          <a:prstGeom prst="rect">
            <a:avLst/>
          </a:prstGeom>
          <a:noFill/>
        </p:spPr>
        <p:txBody>
          <a:bodyPr wrap="none" rtlCol="0">
            <a:spAutoFit/>
          </a:bodyPr>
          <a:lstStyle/>
          <a:p>
            <a:r>
              <a:rPr lang="el-GR" sz="1200" b="1">
                <a:solidFill>
                  <a:schemeClr val="bg1"/>
                </a:solidFill>
                <a:latin typeface="+mj-lt"/>
              </a:rPr>
              <a:t>Υπουργικό Συμβούλιο/ Συμβούλιο Εσωτερικού Ελέγχου</a:t>
            </a:r>
            <a:endParaRPr lang="en-GB" sz="1200" b="1">
              <a:solidFill>
                <a:schemeClr val="bg1"/>
              </a:solidFill>
              <a:latin typeface="+mj-lt"/>
            </a:endParaRPr>
          </a:p>
        </p:txBody>
      </p:sp>
      <p:sp>
        <p:nvSpPr>
          <p:cNvPr id="17" name="TextBox 16">
            <a:extLst>
              <a:ext uri="{FF2B5EF4-FFF2-40B4-BE49-F238E27FC236}">
                <a16:creationId xmlns:a16="http://schemas.microsoft.com/office/drawing/2014/main" id="{00C39A45-2D58-42F7-9D0E-7B256E46D248}"/>
              </a:ext>
            </a:extLst>
          </p:cNvPr>
          <p:cNvSpPr txBox="1"/>
          <p:nvPr/>
        </p:nvSpPr>
        <p:spPr>
          <a:xfrm>
            <a:off x="1815170" y="2580158"/>
            <a:ext cx="2947410" cy="276999"/>
          </a:xfrm>
          <a:prstGeom prst="rect">
            <a:avLst/>
          </a:prstGeom>
          <a:noFill/>
        </p:spPr>
        <p:txBody>
          <a:bodyPr wrap="none" rtlCol="0">
            <a:spAutoFit/>
          </a:bodyPr>
          <a:lstStyle/>
          <a:p>
            <a:r>
              <a:rPr lang="el-GR" sz="1200" b="1">
                <a:solidFill>
                  <a:schemeClr val="bg1"/>
                </a:solidFill>
                <a:latin typeface="+mj-lt"/>
              </a:rPr>
              <a:t>Γενικοί Διευθυντές/ Διευθυντές Τμημάτων </a:t>
            </a:r>
            <a:endParaRPr lang="en-GB" sz="1200" b="1">
              <a:solidFill>
                <a:schemeClr val="bg1"/>
              </a:solidFill>
              <a:latin typeface="+mj-lt"/>
            </a:endParaRPr>
          </a:p>
        </p:txBody>
      </p:sp>
      <p:sp>
        <p:nvSpPr>
          <p:cNvPr id="18" name="TextBox 17">
            <a:extLst>
              <a:ext uri="{FF2B5EF4-FFF2-40B4-BE49-F238E27FC236}">
                <a16:creationId xmlns:a16="http://schemas.microsoft.com/office/drawing/2014/main" id="{CC82E4F7-7E46-4DF1-BF74-27199014D175}"/>
              </a:ext>
            </a:extLst>
          </p:cNvPr>
          <p:cNvSpPr txBox="1"/>
          <p:nvPr/>
        </p:nvSpPr>
        <p:spPr>
          <a:xfrm>
            <a:off x="1029750" y="4635355"/>
            <a:ext cx="1242334" cy="1015663"/>
          </a:xfrm>
          <a:prstGeom prst="rect">
            <a:avLst/>
          </a:prstGeom>
          <a:noFill/>
        </p:spPr>
        <p:txBody>
          <a:bodyPr wrap="square" rtlCol="0">
            <a:spAutoFit/>
          </a:bodyPr>
          <a:lstStyle/>
          <a:p>
            <a:r>
              <a:rPr lang="el-GR" sz="1200" b="1" err="1">
                <a:solidFill>
                  <a:srgbClr val="EF9511"/>
                </a:solidFill>
                <a:latin typeface="+mj-lt"/>
              </a:rPr>
              <a:t>Ελέγχοντες</a:t>
            </a:r>
            <a:r>
              <a:rPr lang="el-GR" sz="1200" b="1">
                <a:solidFill>
                  <a:srgbClr val="EF9511"/>
                </a:solidFill>
                <a:latin typeface="+mj-lt"/>
              </a:rPr>
              <a:t> Λειτουργοί/ Αρμόδιοι Λειτουργοί </a:t>
            </a:r>
            <a:r>
              <a:rPr lang="el-GR" sz="1200" b="1">
                <a:solidFill>
                  <a:schemeClr val="bg1"/>
                </a:solidFill>
                <a:latin typeface="+mj-lt"/>
              </a:rPr>
              <a:t>Λειτουργοί)</a:t>
            </a:r>
            <a:endParaRPr lang="en-GB" sz="1200" b="1">
              <a:solidFill>
                <a:schemeClr val="bg1"/>
              </a:solidFill>
              <a:latin typeface="+mj-lt"/>
            </a:endParaRPr>
          </a:p>
        </p:txBody>
      </p:sp>
      <p:sp>
        <p:nvSpPr>
          <p:cNvPr id="19" name="TextBox 18">
            <a:extLst>
              <a:ext uri="{FF2B5EF4-FFF2-40B4-BE49-F238E27FC236}">
                <a16:creationId xmlns:a16="http://schemas.microsoft.com/office/drawing/2014/main" id="{89329A20-B578-47C4-A827-DDF4D01635AC}"/>
              </a:ext>
            </a:extLst>
          </p:cNvPr>
          <p:cNvSpPr txBox="1"/>
          <p:nvPr/>
        </p:nvSpPr>
        <p:spPr>
          <a:xfrm>
            <a:off x="3489990" y="4358356"/>
            <a:ext cx="1242334" cy="1384995"/>
          </a:xfrm>
          <a:prstGeom prst="rect">
            <a:avLst/>
          </a:prstGeom>
          <a:noFill/>
        </p:spPr>
        <p:txBody>
          <a:bodyPr wrap="square" rtlCol="0">
            <a:spAutoFit/>
          </a:bodyPr>
          <a:lstStyle/>
          <a:p>
            <a:r>
              <a:rPr lang="el-GR" sz="1200" b="1">
                <a:solidFill>
                  <a:srgbClr val="54A329"/>
                </a:solidFill>
                <a:latin typeface="+mj-lt"/>
              </a:rPr>
              <a:t>Γενικό Λογιστήριο της Δημοκρατίας</a:t>
            </a:r>
          </a:p>
          <a:p>
            <a:endParaRPr lang="el-GR" sz="1200" b="1">
              <a:solidFill>
                <a:srgbClr val="54A329"/>
              </a:solidFill>
              <a:latin typeface="+mj-lt"/>
            </a:endParaRPr>
          </a:p>
          <a:p>
            <a:r>
              <a:rPr lang="el-GR" sz="1200" b="1">
                <a:solidFill>
                  <a:srgbClr val="FF0000"/>
                </a:solidFill>
              </a:rPr>
              <a:t>Μονάδες Εσωτερικού Ελέγχου</a:t>
            </a:r>
            <a:endParaRPr lang="en-GB" sz="1200" b="1">
              <a:solidFill>
                <a:schemeClr val="bg1"/>
              </a:solidFill>
              <a:latin typeface="+mj-lt"/>
            </a:endParaRPr>
          </a:p>
        </p:txBody>
      </p:sp>
      <p:sp>
        <p:nvSpPr>
          <p:cNvPr id="20" name="TextBox 19">
            <a:extLst>
              <a:ext uri="{FF2B5EF4-FFF2-40B4-BE49-F238E27FC236}">
                <a16:creationId xmlns:a16="http://schemas.microsoft.com/office/drawing/2014/main" id="{9EBF0FAB-0419-441F-938B-647F25A6378F}"/>
              </a:ext>
            </a:extLst>
          </p:cNvPr>
          <p:cNvSpPr txBox="1"/>
          <p:nvPr/>
        </p:nvSpPr>
        <p:spPr>
          <a:xfrm>
            <a:off x="6091417" y="4635354"/>
            <a:ext cx="1242334" cy="830997"/>
          </a:xfrm>
          <a:prstGeom prst="rect">
            <a:avLst/>
          </a:prstGeom>
          <a:noFill/>
        </p:spPr>
        <p:txBody>
          <a:bodyPr wrap="square" rtlCol="0">
            <a:spAutoFit/>
          </a:bodyPr>
          <a:lstStyle/>
          <a:p>
            <a:r>
              <a:rPr lang="el-GR" sz="1200" b="1">
                <a:solidFill>
                  <a:srgbClr val="103C69"/>
                </a:solidFill>
                <a:latin typeface="+mj-lt"/>
              </a:rPr>
              <a:t>Υπηρεσία Εσωτερικού Ελέγχου </a:t>
            </a:r>
            <a:r>
              <a:rPr lang="el-GR" sz="1200" b="1">
                <a:solidFill>
                  <a:schemeClr val="bg1"/>
                </a:solidFill>
                <a:latin typeface="+mj-lt"/>
              </a:rPr>
              <a:t>Λειτουργοί)</a:t>
            </a:r>
            <a:endParaRPr lang="en-GB" sz="1200" b="1">
              <a:solidFill>
                <a:schemeClr val="bg1"/>
              </a:solidFill>
              <a:latin typeface="+mj-lt"/>
            </a:endParaRPr>
          </a:p>
        </p:txBody>
      </p:sp>
      <p:sp>
        <p:nvSpPr>
          <p:cNvPr id="3" name="Slide Number Placeholder 2"/>
          <p:cNvSpPr>
            <a:spLocks noGrp="1"/>
          </p:cNvSpPr>
          <p:nvPr>
            <p:ph type="sldNum" sz="quarter" idx="12"/>
          </p:nvPr>
        </p:nvSpPr>
        <p:spPr/>
        <p:txBody>
          <a:bodyPr/>
          <a:lstStyle/>
          <a:p>
            <a:pPr>
              <a:defRPr/>
            </a:pPr>
            <a:fld id="{D67012AE-8AF6-400A-895D-7B11A0C089D2}" type="slidenum">
              <a:rPr lang="en-US" smtClean="0"/>
              <a:pPr>
                <a:defRPr/>
              </a:pPr>
              <a:t>83</a:t>
            </a:fld>
            <a:endParaRPr lang="en-US"/>
          </a:p>
        </p:txBody>
      </p:sp>
    </p:spTree>
    <p:extLst>
      <p:ext uri="{BB962C8B-B14F-4D97-AF65-F5344CB8AC3E}">
        <p14:creationId xmlns:p14="http://schemas.microsoft.com/office/powerpoint/2010/main" val="40703459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Νομοθετικό Πλαίσιο</a:t>
            </a:r>
          </a:p>
        </p:txBody>
      </p:sp>
      <p:sp>
        <p:nvSpPr>
          <p:cNvPr id="3" name="Content Placeholder 2"/>
          <p:cNvSpPr>
            <a:spLocks noGrp="1"/>
          </p:cNvSpPr>
          <p:nvPr>
            <p:ph idx="1"/>
          </p:nvPr>
        </p:nvSpPr>
        <p:spPr/>
        <p:txBody>
          <a:bodyPr>
            <a:normAutofit fontScale="55000" lnSpcReduction="20000"/>
          </a:bodyPr>
          <a:lstStyle/>
          <a:p>
            <a:r>
              <a:rPr lang="el-GR" sz="3900"/>
              <a:t>Σύνταγμα της Κυπριακής Δημοκρατίας (υπέρτατος Νόμος της Κυπριακής Δημοκρατίας)</a:t>
            </a:r>
          </a:p>
          <a:p>
            <a:endParaRPr lang="el-GR" sz="3900"/>
          </a:p>
          <a:p>
            <a:r>
              <a:rPr lang="el-GR" sz="3900"/>
              <a:t>Ο περί της Λογιστικής και Δημοσιονομικής Διαχείρισης και Χρηματοοικονομικού Ελέγχου της Δημοκρατίας Νόμος (Ν.38(Ι)/2014)</a:t>
            </a:r>
          </a:p>
          <a:p>
            <a:endParaRPr lang="el-GR" sz="3900"/>
          </a:p>
          <a:p>
            <a:r>
              <a:rPr lang="el-GR" sz="3900"/>
              <a:t>Περί Προϋπολογισμού Νόμος</a:t>
            </a:r>
          </a:p>
          <a:p>
            <a:endParaRPr lang="en-US" sz="3900"/>
          </a:p>
          <a:p>
            <a:r>
              <a:rPr lang="el-GR" sz="3900"/>
              <a:t>Δημοσιονομικές και Λογιστικές Οδηγίες</a:t>
            </a:r>
          </a:p>
          <a:p>
            <a:endParaRPr lang="el-GR" sz="3900"/>
          </a:p>
          <a:p>
            <a:r>
              <a:rPr lang="el-GR" sz="3900"/>
              <a:t>Κανονισμοί Αποθηκών  </a:t>
            </a:r>
          </a:p>
          <a:p>
            <a:endParaRPr lang="el-GR" sz="3900"/>
          </a:p>
          <a:p>
            <a:r>
              <a:rPr lang="el-GR" sz="3900"/>
              <a:t>Εγκύκλιοι </a:t>
            </a:r>
            <a:r>
              <a:rPr lang="el-GR" sz="3900" err="1"/>
              <a:t>ΓΛτΔ</a:t>
            </a:r>
            <a:r>
              <a:rPr lang="el-GR" sz="3900"/>
              <a:t> κ.ά.</a:t>
            </a:r>
            <a:endParaRPr lang="el-GR">
              <a:ea typeface="Calibri"/>
              <a:cs typeface="Calibri"/>
            </a:endParaRPr>
          </a:p>
          <a:p>
            <a:endParaRPr lang="el-GR" sz="4200"/>
          </a:p>
        </p:txBody>
      </p:sp>
      <p:sp>
        <p:nvSpPr>
          <p:cNvPr id="4" name="Date Placeholder 3"/>
          <p:cNvSpPr>
            <a:spLocks noGrp="1"/>
          </p:cNvSpPr>
          <p:nvPr>
            <p:ph type="dt" sz="half" idx="10"/>
          </p:nvPr>
        </p:nvSpPr>
        <p:spPr/>
        <p:txBody>
          <a:bodyPr/>
          <a:lstStyle/>
          <a:p>
            <a:pPr>
              <a:defRPr/>
            </a:pPr>
            <a:fld id="{3927E000-05DC-4595-9B78-247A0636CEDE}"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84</a:t>
            </a:fld>
            <a:endParaRPr lang="en-US"/>
          </a:p>
        </p:txBody>
      </p:sp>
    </p:spTree>
    <p:extLst>
      <p:ext uri="{BB962C8B-B14F-4D97-AF65-F5344CB8AC3E}">
        <p14:creationId xmlns:p14="http://schemas.microsoft.com/office/powerpoint/2010/main" val="35347018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l-GR" sz="3000" b="1">
                <a:effectLst>
                  <a:outerShdw blurRad="38100" dist="38100" dir="2700000" algn="tl">
                    <a:srgbClr val="000000">
                      <a:alpha val="43137"/>
                    </a:srgbClr>
                  </a:outerShdw>
                </a:effectLst>
              </a:rPr>
              <a:t>Σύνταγμα Κυπριακής Δημοκρατίας </a:t>
            </a:r>
          </a:p>
        </p:txBody>
      </p:sp>
      <p:sp>
        <p:nvSpPr>
          <p:cNvPr id="3" name="Content Placeholder 2"/>
          <p:cNvSpPr>
            <a:spLocks noGrp="1"/>
          </p:cNvSpPr>
          <p:nvPr>
            <p:ph idx="1"/>
          </p:nvPr>
        </p:nvSpPr>
        <p:spPr/>
        <p:txBody>
          <a:bodyPr>
            <a:normAutofit fontScale="55000" lnSpcReduction="20000"/>
          </a:bodyPr>
          <a:lstStyle/>
          <a:p>
            <a:pPr marL="109728" indent="0">
              <a:buNone/>
            </a:pPr>
            <a:r>
              <a:rPr lang="el-GR" sz="4200"/>
              <a:t>Άρθρα 126-127 – Ρόλος και καθήκοντα Γενικού Λογιστή της Δημοκρατίας:</a:t>
            </a:r>
          </a:p>
          <a:p>
            <a:pPr marL="109728" indent="0">
              <a:buNone/>
            </a:pPr>
            <a:endParaRPr lang="el-GR" sz="3400"/>
          </a:p>
          <a:p>
            <a:r>
              <a:rPr lang="el-GR" sz="4200"/>
              <a:t>Προϊστάμενος του θησαυροφυλακίου και τόσο αυτός όσο και ο Βοηθός Γενικός Λογιστής διορίζονται από τον Πρόεδρο</a:t>
            </a:r>
          </a:p>
          <a:p>
            <a:r>
              <a:rPr lang="el-GR" sz="4200"/>
              <a:t>…….διευθύνει και επιβλέπει κάθε λογιστική εργασία που σχετίζεται με την είσπραξη και διάθεση χρημάτων, τη διαχείριση ενεργητικού και τις υποχρεώσεις που αναλαμβάνονται από τη Δημοκρατία</a:t>
            </a:r>
          </a:p>
          <a:p>
            <a:r>
              <a:rPr lang="el-GR" sz="4200"/>
              <a:t>Δέχεται και ενεργεί κάθε πληρωμή χρημάτων της Δημοκρατίας</a:t>
            </a:r>
          </a:p>
          <a:p>
            <a:r>
              <a:rPr lang="el-GR" sz="4200"/>
              <a:t>Ασκεί κάθε άλλη εξουσία και εκτελεί κάθε καθήκον ή υπηρεσία που του ανατίθεται από Νόμο</a:t>
            </a:r>
          </a:p>
          <a:p>
            <a:r>
              <a:rPr lang="el-GR" sz="4200"/>
              <a:t>Αυτοπροσώπως είτε δια υπαλλήλων</a:t>
            </a:r>
            <a:endParaRPr lang="el-GR" sz="4200">
              <a:solidFill>
                <a:srgbClr val="FF0000"/>
              </a:solidFill>
            </a:endParaRPr>
          </a:p>
        </p:txBody>
      </p:sp>
      <p:sp>
        <p:nvSpPr>
          <p:cNvPr id="4" name="Date Placeholder 3"/>
          <p:cNvSpPr>
            <a:spLocks noGrp="1"/>
          </p:cNvSpPr>
          <p:nvPr>
            <p:ph type="dt" sz="half" idx="10"/>
          </p:nvPr>
        </p:nvSpPr>
        <p:spPr/>
        <p:txBody>
          <a:bodyPr/>
          <a:lstStyle/>
          <a:p>
            <a:pPr>
              <a:defRPr/>
            </a:pPr>
            <a:fld id="{05D261D0-0124-4B90-B584-C2869C9FA3B5}"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85</a:t>
            </a:fld>
            <a:endParaRPr lang="en-US"/>
          </a:p>
        </p:txBody>
      </p:sp>
    </p:spTree>
    <p:extLst>
      <p:ext uri="{BB962C8B-B14F-4D97-AF65-F5344CB8AC3E}">
        <p14:creationId xmlns:p14="http://schemas.microsoft.com/office/powerpoint/2010/main" val="30763477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l-GR" sz="2400" b="1">
                <a:effectLst>
                  <a:outerShdw blurRad="38100" dist="38100" dir="2700000" algn="tl">
                    <a:srgbClr val="000000">
                      <a:alpha val="43137"/>
                    </a:srgbClr>
                  </a:outerShdw>
                </a:effectLst>
              </a:rPr>
              <a:t>Ο περί της Λογιστικής και Δημοσιονομικής Διαχείρισης και Χρηματοοικονομικού Ελέγχου της Δημοκρατίας Νόμος (Ν.38(Ι)/2014)</a:t>
            </a:r>
          </a:p>
        </p:txBody>
      </p:sp>
      <p:sp>
        <p:nvSpPr>
          <p:cNvPr id="3" name="Content Placeholder 2"/>
          <p:cNvSpPr>
            <a:spLocks noGrp="1"/>
          </p:cNvSpPr>
          <p:nvPr>
            <p:ph idx="1"/>
          </p:nvPr>
        </p:nvSpPr>
        <p:spPr/>
        <p:txBody>
          <a:bodyPr>
            <a:normAutofit fontScale="62500" lnSpcReduction="20000"/>
          </a:bodyPr>
          <a:lstStyle/>
          <a:p>
            <a:pPr marL="109728" indent="0">
              <a:buNone/>
            </a:pPr>
            <a:r>
              <a:rPr lang="el-GR" sz="4200" dirty="0"/>
              <a:t>Εκσυγχρονισμός νομοθετικού πλαισίου με:</a:t>
            </a:r>
          </a:p>
          <a:p>
            <a:pPr marL="109728" indent="0">
              <a:buNone/>
            </a:pPr>
            <a:endParaRPr lang="el-GR" sz="3400" dirty="0"/>
          </a:p>
          <a:p>
            <a:r>
              <a:rPr lang="el-GR" sz="4200" dirty="0"/>
              <a:t>διασαφήνιση προνοιών που ήταν προηγουμένως ασαφείς</a:t>
            </a:r>
          </a:p>
          <a:p>
            <a:r>
              <a:rPr lang="el-GR" sz="4200" dirty="0"/>
              <a:t>θεσμοθέτηση διαδικασιών</a:t>
            </a:r>
          </a:p>
          <a:p>
            <a:r>
              <a:rPr lang="el-GR" sz="4200" dirty="0"/>
              <a:t>Διευκρινίζεται ο ρόλος του Γενικού Λογιστή ως προς:</a:t>
            </a:r>
            <a:endParaRPr lang="en-US" sz="4200" dirty="0"/>
          </a:p>
          <a:p>
            <a:pPr lvl="1"/>
            <a:r>
              <a:rPr lang="el-GR" sz="3800" dirty="0"/>
              <a:t>τη Χρηστή Χρηματοοικονομική Διαχείριση του Κράτους, </a:t>
            </a:r>
            <a:endParaRPr lang="en-US" sz="3800" dirty="0"/>
          </a:p>
          <a:p>
            <a:pPr lvl="1"/>
            <a:r>
              <a:rPr lang="el-GR" sz="3800" dirty="0"/>
              <a:t>την εισαγωγή μηχανογραφημένων λογιστικών συστημάτων και </a:t>
            </a:r>
            <a:endParaRPr lang="en-US" sz="3800" dirty="0"/>
          </a:p>
          <a:p>
            <a:pPr lvl="1"/>
            <a:r>
              <a:rPr lang="el-GR" sz="3800" dirty="0"/>
              <a:t>τη διεξαγωγή ειδικών ερευνών σε θέματα της αρμοδιότητάς του</a:t>
            </a:r>
            <a:endParaRPr lang="en-US" sz="3800" dirty="0"/>
          </a:p>
          <a:p>
            <a:r>
              <a:rPr lang="el-GR" sz="4200" dirty="0"/>
              <a:t>Διασαφηνίζεται η ευθύνη των </a:t>
            </a:r>
            <a:r>
              <a:rPr lang="el-GR" sz="4200" dirty="0" err="1"/>
              <a:t>Ελεγχόντων</a:t>
            </a:r>
            <a:r>
              <a:rPr lang="el-GR" sz="4200" dirty="0"/>
              <a:t> Λειτουργών</a:t>
            </a:r>
          </a:p>
        </p:txBody>
      </p:sp>
      <p:sp>
        <p:nvSpPr>
          <p:cNvPr id="4" name="Date Placeholder 3"/>
          <p:cNvSpPr>
            <a:spLocks noGrp="1"/>
          </p:cNvSpPr>
          <p:nvPr>
            <p:ph type="dt" sz="half" idx="10"/>
          </p:nvPr>
        </p:nvSpPr>
        <p:spPr/>
        <p:txBody>
          <a:bodyPr/>
          <a:lstStyle/>
          <a:p>
            <a:pPr>
              <a:defRPr/>
            </a:pPr>
            <a:fld id="{16C03CB4-4129-4870-A666-3115858631BB}"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86</a:t>
            </a:fld>
            <a:endParaRPr lang="en-US"/>
          </a:p>
        </p:txBody>
      </p:sp>
    </p:spTree>
    <p:extLst>
      <p:ext uri="{BB962C8B-B14F-4D97-AF65-F5344CB8AC3E}">
        <p14:creationId xmlns:p14="http://schemas.microsoft.com/office/powerpoint/2010/main" val="23186646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l-GR" sz="2400" b="1">
                <a:effectLst>
                  <a:outerShdw blurRad="38100" dist="38100" dir="2700000" algn="tl">
                    <a:srgbClr val="000000">
                      <a:alpha val="43137"/>
                    </a:srgbClr>
                  </a:outerShdw>
                </a:effectLst>
              </a:rPr>
              <a:t>Ο περί της Λογιστικής και Δημοσιονομικής Διαχείρισης και Χρηματοοικονομικού Ελέγχου της Δημοκρατίας Νόμος (Ν.38(Ι)/2014)</a:t>
            </a:r>
          </a:p>
        </p:txBody>
      </p:sp>
      <p:sp>
        <p:nvSpPr>
          <p:cNvPr id="3" name="Content Placeholder 2"/>
          <p:cNvSpPr>
            <a:spLocks noGrp="1"/>
          </p:cNvSpPr>
          <p:nvPr>
            <p:ph idx="1"/>
          </p:nvPr>
        </p:nvSpPr>
        <p:spPr/>
        <p:txBody>
          <a:bodyPr>
            <a:normAutofit fontScale="62500" lnSpcReduction="20000"/>
          </a:bodyPr>
          <a:lstStyle/>
          <a:p>
            <a:pPr lvl="0"/>
            <a:r>
              <a:rPr lang="el-GR" sz="4200"/>
              <a:t>Εισάγεται η υποχρέωση για εφαρμογή αποτελεσματικού και αποδοτικού συστήματος εσωτερικού ελέγχου</a:t>
            </a:r>
            <a:endParaRPr lang="en-US" sz="4200"/>
          </a:p>
          <a:p>
            <a:r>
              <a:rPr lang="el-GR" sz="4200"/>
              <a:t>Υποχρέωση των Υπαλλήλων να απέχουν από οποιαδήποτε ενέργεια η οποία συγκρούεται με τα προσωπικά τους συμφέροντα</a:t>
            </a:r>
          </a:p>
          <a:p>
            <a:r>
              <a:rPr lang="el-GR" sz="4200">
                <a:solidFill>
                  <a:srgbClr val="FF0000"/>
                </a:solidFill>
              </a:rPr>
              <a:t>Εισάγεται η έννοια του ασυμβίβαστου μεταξύ των καθηκόντων του Ελέγχοντα Λειτουργού με τα καθήκοντα του εκπροσώπου του Γενικού Λογιστή.</a:t>
            </a:r>
            <a:endParaRPr lang="en-US" sz="4200">
              <a:solidFill>
                <a:srgbClr val="FF0000"/>
              </a:solidFill>
            </a:endParaRPr>
          </a:p>
          <a:p>
            <a:r>
              <a:rPr lang="el-GR" sz="4200"/>
              <a:t>Θεσμοθετούνται προϋποθέσεις για την παραχώρηση / έλεγχο των χορηγιών και κατά χάριν δωρεών</a:t>
            </a:r>
          </a:p>
          <a:p>
            <a:r>
              <a:rPr lang="el-GR" sz="4200"/>
              <a:t>Ενισχύεται η διαφάνεια στις οικονομικές δραστηριότητες του κράτους</a:t>
            </a:r>
          </a:p>
        </p:txBody>
      </p:sp>
      <p:sp>
        <p:nvSpPr>
          <p:cNvPr id="4" name="Date Placeholder 3"/>
          <p:cNvSpPr>
            <a:spLocks noGrp="1"/>
          </p:cNvSpPr>
          <p:nvPr>
            <p:ph type="dt" sz="half" idx="10"/>
          </p:nvPr>
        </p:nvSpPr>
        <p:spPr/>
        <p:txBody>
          <a:bodyPr/>
          <a:lstStyle/>
          <a:p>
            <a:pPr>
              <a:defRPr/>
            </a:pPr>
            <a:fld id="{27376BEB-5768-486F-8E6C-96898E73E33E}"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87</a:t>
            </a:fld>
            <a:endParaRPr lang="en-US"/>
          </a:p>
        </p:txBody>
      </p:sp>
    </p:spTree>
    <p:extLst>
      <p:ext uri="{BB962C8B-B14F-4D97-AF65-F5344CB8AC3E}">
        <p14:creationId xmlns:p14="http://schemas.microsoft.com/office/powerpoint/2010/main" val="14000250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b="1" dirty="0">
                <a:effectLst>
                  <a:outerShdw blurRad="38100" dist="38100" dir="2700000" algn="tl">
                    <a:srgbClr val="000000">
                      <a:alpha val="43137"/>
                    </a:srgbClr>
                  </a:outerShdw>
                </a:effectLst>
                <a:cs typeface="Calibri"/>
              </a:rPr>
              <a:t>Εγκύκλιος </a:t>
            </a:r>
            <a:r>
              <a:rPr lang="el-GR" sz="2900" b="1" dirty="0" err="1">
                <a:effectLst>
                  <a:outerShdw blurRad="38100" dist="38100" dir="2700000" algn="tl">
                    <a:srgbClr val="000000">
                      <a:alpha val="43137"/>
                    </a:srgbClr>
                  </a:outerShdw>
                </a:effectLst>
                <a:cs typeface="Calibri"/>
              </a:rPr>
              <a:t>ΓΛτΔ</a:t>
            </a:r>
            <a:r>
              <a:rPr lang="el-GR" sz="2900" b="1" dirty="0">
                <a:effectLst>
                  <a:outerShdw blurRad="38100" dist="38100" dir="2700000" algn="tl">
                    <a:srgbClr val="000000">
                      <a:alpha val="43137"/>
                    </a:srgbClr>
                  </a:outerShdw>
                </a:effectLst>
                <a:cs typeface="Calibri"/>
              </a:rPr>
              <a:t> με </a:t>
            </a:r>
            <a:r>
              <a:rPr lang="el-GR" sz="2900" b="1" dirty="0" err="1">
                <a:effectLst>
                  <a:outerShdw blurRad="38100" dist="38100" dir="2700000" algn="tl">
                    <a:srgbClr val="000000">
                      <a:alpha val="43137"/>
                    </a:srgbClr>
                  </a:outerShdw>
                </a:effectLst>
                <a:cs typeface="Calibri"/>
              </a:rPr>
              <a:t>αρ</a:t>
            </a:r>
            <a:r>
              <a:rPr lang="el-GR" sz="2900" b="1" dirty="0">
                <a:effectLst>
                  <a:outerShdw blurRad="38100" dist="38100" dir="2700000" algn="tl">
                    <a:srgbClr val="000000">
                      <a:alpha val="43137"/>
                    </a:srgbClr>
                  </a:outerShdw>
                </a:effectLst>
                <a:cs typeface="Calibri"/>
              </a:rPr>
              <a:t>. 1 -</a:t>
            </a:r>
            <a:r>
              <a:rPr lang="el-GR" sz="2800" dirty="0">
                <a:solidFill>
                  <a:srgbClr val="FF0000"/>
                </a:solidFill>
                <a:effectLst>
                  <a:outerShdw blurRad="38100" dist="38100" dir="2700000" algn="tl">
                    <a:srgbClr val="000000">
                      <a:alpha val="43137"/>
                    </a:srgbClr>
                  </a:outerShdw>
                </a:effectLst>
                <a:ea typeface="Calibri"/>
                <a:cs typeface="Calibri"/>
              </a:rPr>
              <a:t> </a:t>
            </a:r>
            <a:br>
              <a:rPr lang="el-GR" sz="2800" dirty="0">
                <a:solidFill>
                  <a:srgbClr val="FF0000"/>
                </a:solidFill>
                <a:effectLst>
                  <a:outerShdw blurRad="38100" dist="38100" dir="2700000" algn="tl">
                    <a:srgbClr val="000000">
                      <a:alpha val="43137"/>
                    </a:srgbClr>
                  </a:outerShdw>
                </a:effectLst>
                <a:ea typeface="Calibri"/>
                <a:cs typeface="Calibri"/>
              </a:rPr>
            </a:br>
            <a:r>
              <a:rPr lang="el-GR" sz="2900" b="1" dirty="0">
                <a:effectLst>
                  <a:outerShdw blurRad="38100" dist="38100" dir="2700000" algn="tl">
                    <a:srgbClr val="000000">
                      <a:alpha val="43137"/>
                    </a:srgbClr>
                  </a:outerShdw>
                </a:effectLst>
                <a:ea typeface="Calibri"/>
                <a:cs typeface="Calibri"/>
              </a:rPr>
              <a:t>Σκοπός της Εγκυκλίου </a:t>
            </a:r>
            <a:endParaRPr lang="en-US" dirty="0"/>
          </a:p>
        </p:txBody>
      </p:sp>
      <p:sp>
        <p:nvSpPr>
          <p:cNvPr id="3" name="Content Placeholder 2"/>
          <p:cNvSpPr>
            <a:spLocks noGrp="1"/>
          </p:cNvSpPr>
          <p:nvPr>
            <p:ph idx="1"/>
          </p:nvPr>
        </p:nvSpPr>
        <p:spPr/>
        <p:txBody>
          <a:bodyPr>
            <a:normAutofit lnSpcReduction="10000"/>
          </a:bodyPr>
          <a:lstStyle/>
          <a:p>
            <a:pPr algn="just"/>
            <a:r>
              <a:rPr lang="el-GR"/>
              <a:t>Να υποστηρίξει την αρχή της ανάληψης ευθύνης (</a:t>
            </a:r>
            <a:r>
              <a:rPr lang="el-GR" err="1"/>
              <a:t>accountability</a:t>
            </a:r>
            <a:r>
              <a:rPr lang="el-GR"/>
              <a:t>) από τους </a:t>
            </a:r>
            <a:r>
              <a:rPr lang="el-GR" err="1"/>
              <a:t>Ελέγχοντες</a:t>
            </a:r>
            <a:r>
              <a:rPr lang="el-GR"/>
              <a:t> Λειτουργούς, που αποτελεί και ένα από τους πρωταρχικούς στόχους του Νόμου Ν38(Ι)/2014</a:t>
            </a:r>
            <a:endParaRPr lang="en-US">
              <a:ea typeface="Calibri"/>
              <a:cs typeface="Calibri"/>
            </a:endParaRPr>
          </a:p>
          <a:p>
            <a:pPr algn="just"/>
            <a:r>
              <a:rPr lang="el-GR"/>
              <a:t>Να καταστήσει ομοιόμορφες τις διαδικασίες που ακολουθούνται για τη διενέργεια των δαπανών και να διασφαλίσει την νομιμότητα τους </a:t>
            </a:r>
            <a:endParaRPr lang="el-GR">
              <a:ea typeface="Calibri"/>
              <a:cs typeface="Calibri"/>
            </a:endParaRPr>
          </a:p>
          <a:p>
            <a:pPr algn="just"/>
            <a:r>
              <a:rPr lang="el-GR"/>
              <a:t>Να υποδείξει το ρόλο του Γενικού Λογιστή ή/και των εκπροσώπων του σχετικά με την προώθηση της χρηστής και ορθολογιστικής χρηματοοικονομικής διαχείρισης</a:t>
            </a:r>
            <a:endParaRPr lang="el-GR">
              <a:ea typeface="Calibri"/>
              <a:cs typeface="Calibri"/>
            </a:endParaRPr>
          </a:p>
        </p:txBody>
      </p:sp>
      <p:sp>
        <p:nvSpPr>
          <p:cNvPr id="4" name="Date Placeholder 3"/>
          <p:cNvSpPr>
            <a:spLocks noGrp="1"/>
          </p:cNvSpPr>
          <p:nvPr>
            <p:ph type="dt" sz="half" idx="10"/>
          </p:nvPr>
        </p:nvSpPr>
        <p:spPr/>
        <p:txBody>
          <a:bodyPr/>
          <a:lstStyle/>
          <a:p>
            <a:pPr>
              <a:defRPr/>
            </a:pPr>
            <a:fld id="{BE25D17B-87E6-4454-9831-B50D29CB594F}"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88</a:t>
            </a:fld>
            <a:endParaRPr lang="en-US"/>
          </a:p>
        </p:txBody>
      </p:sp>
    </p:spTree>
    <p:extLst>
      <p:ext uri="{BB962C8B-B14F-4D97-AF65-F5344CB8AC3E}">
        <p14:creationId xmlns:p14="http://schemas.microsoft.com/office/powerpoint/2010/main" val="24425694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6FBBA-072A-94BB-D59C-10AD38414D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C3A06D-13F9-6762-68E1-F23866A82032}"/>
              </a:ext>
            </a:extLst>
          </p:cNvPr>
          <p:cNvSpPr>
            <a:spLocks noGrp="1"/>
          </p:cNvSpPr>
          <p:nvPr>
            <p:ph type="title"/>
          </p:nvPr>
        </p:nvSpPr>
        <p:spPr/>
        <p:txBody>
          <a:bodyPr>
            <a:normAutofit/>
          </a:bodyPr>
          <a:lstStyle/>
          <a:p>
            <a:r>
              <a:rPr lang="el-GR" sz="2900" b="1">
                <a:effectLst>
                  <a:outerShdw blurRad="38100" dist="38100" dir="2700000" algn="tl">
                    <a:srgbClr val="000000">
                      <a:alpha val="43137"/>
                    </a:srgbClr>
                  </a:outerShdw>
                </a:effectLst>
              </a:rPr>
              <a:t>Ν.38(Ι)/2014 Άρθρο 10 - </a:t>
            </a:r>
            <a:r>
              <a:rPr lang="en-US" sz="2900" b="1">
                <a:effectLst>
                  <a:outerShdw blurRad="38100" dist="38100" dir="2700000" algn="tl">
                    <a:srgbClr val="000000">
                      <a:alpha val="43137"/>
                    </a:srgbClr>
                  </a:outerShdw>
                </a:effectLst>
              </a:rPr>
              <a:t/>
            </a:r>
            <a:br>
              <a:rPr lang="en-US" sz="2900" b="1">
                <a:effectLst>
                  <a:outerShdw blurRad="38100" dist="38100" dir="2700000" algn="tl">
                    <a:srgbClr val="000000">
                      <a:alpha val="43137"/>
                    </a:srgbClr>
                  </a:outerShdw>
                </a:effectLst>
              </a:rPr>
            </a:br>
            <a:r>
              <a:rPr lang="el-GR" sz="2900" b="1">
                <a:effectLst>
                  <a:outerShdw blurRad="38100" dist="38100" dir="2700000" algn="tl">
                    <a:srgbClr val="000000">
                      <a:alpha val="43137"/>
                    </a:srgbClr>
                  </a:outerShdw>
                </a:effectLst>
              </a:rPr>
              <a:t>Διαχωρισμός καθηκόντων</a:t>
            </a:r>
            <a:endParaRPr lang="en-US" sz="2900" b="1">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7E76359-075F-6FB1-530C-94585B04F327}"/>
              </a:ext>
            </a:extLst>
          </p:cNvPr>
          <p:cNvSpPr>
            <a:spLocks noGrp="1"/>
          </p:cNvSpPr>
          <p:nvPr>
            <p:ph idx="1"/>
          </p:nvPr>
        </p:nvSpPr>
        <p:spPr/>
        <p:txBody>
          <a:bodyPr/>
          <a:lstStyle/>
          <a:p>
            <a:r>
              <a:rPr lang="el-GR"/>
              <a:t>Τα καθήκοντα του Ελέγχοντα Λειτουργού και του εκπροσώπου του Γενικού Λογιστή στον οικονομικό φορέα διαχωρίζονται και είναι ασυμβίβαστα μεταξύ τους</a:t>
            </a:r>
          </a:p>
          <a:p>
            <a:pPr lvl="1"/>
            <a:r>
              <a:rPr lang="el-GR"/>
              <a:t>Δηλαδή δεν μπορεί μία πληρωμή να διεκπεραιώνεται </a:t>
            </a:r>
            <a:r>
              <a:rPr lang="el-GR" b="1"/>
              <a:t>μόνο</a:t>
            </a:r>
            <a:r>
              <a:rPr lang="el-GR"/>
              <a:t> από το προσωπικό του ΓΛ</a:t>
            </a:r>
          </a:p>
          <a:p>
            <a:pPr lvl="1"/>
            <a:r>
              <a:rPr lang="el-GR"/>
              <a:t>Ο Ελέγχοντας Λειτουργός (ή εξουσιοδοτημένος εκπρόσωπος του) οφείλει να εξουσιοδοτήσει την πληρωμή</a:t>
            </a:r>
          </a:p>
        </p:txBody>
      </p:sp>
      <p:sp>
        <p:nvSpPr>
          <p:cNvPr id="4" name="Date Placeholder 3">
            <a:extLst>
              <a:ext uri="{FF2B5EF4-FFF2-40B4-BE49-F238E27FC236}">
                <a16:creationId xmlns:a16="http://schemas.microsoft.com/office/drawing/2014/main" id="{CD8168F5-D963-1327-C3BE-E2CACA9E2F4C}"/>
              </a:ext>
            </a:extLst>
          </p:cNvPr>
          <p:cNvSpPr>
            <a:spLocks noGrp="1"/>
          </p:cNvSpPr>
          <p:nvPr>
            <p:ph type="dt" sz="half" idx="10"/>
          </p:nvPr>
        </p:nvSpPr>
        <p:spPr/>
        <p:txBody>
          <a:bodyPr/>
          <a:lstStyle/>
          <a:p>
            <a:pPr>
              <a:defRPr/>
            </a:pPr>
            <a:fld id="{BE25D17B-87E6-4454-9831-B50D29CB594F}" type="datetime1">
              <a:rPr lang="en-US" smtClean="0"/>
              <a:t>4/9/2024</a:t>
            </a:fld>
            <a:endParaRPr lang="en-US"/>
          </a:p>
        </p:txBody>
      </p:sp>
      <p:sp>
        <p:nvSpPr>
          <p:cNvPr id="6" name="Slide Number Placeholder 5">
            <a:extLst>
              <a:ext uri="{FF2B5EF4-FFF2-40B4-BE49-F238E27FC236}">
                <a16:creationId xmlns:a16="http://schemas.microsoft.com/office/drawing/2014/main" id="{E88E3C1D-AC1E-DCF3-A756-2101695CB98D}"/>
              </a:ext>
            </a:extLst>
          </p:cNvPr>
          <p:cNvSpPr>
            <a:spLocks noGrp="1"/>
          </p:cNvSpPr>
          <p:nvPr>
            <p:ph type="sldNum" sz="quarter" idx="12"/>
          </p:nvPr>
        </p:nvSpPr>
        <p:spPr/>
        <p:txBody>
          <a:bodyPr/>
          <a:lstStyle/>
          <a:p>
            <a:pPr>
              <a:defRPr/>
            </a:pPr>
            <a:fld id="{D67012AE-8AF6-400A-895D-7B11A0C089D2}" type="slidenum">
              <a:rPr lang="en-US" smtClean="0"/>
              <a:pPr>
                <a:defRPr/>
              </a:pPr>
              <a:t>89</a:t>
            </a:fld>
            <a:endParaRPr lang="en-US"/>
          </a:p>
        </p:txBody>
      </p:sp>
    </p:spTree>
    <p:extLst>
      <p:ext uri="{BB962C8B-B14F-4D97-AF65-F5344CB8AC3E}">
        <p14:creationId xmlns:p14="http://schemas.microsoft.com/office/powerpoint/2010/main" val="204530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Σύνταγμα (Μέρος </a:t>
            </a:r>
            <a:r>
              <a:rPr lang="en-GB" dirty="0"/>
              <a:t>XI – </a:t>
            </a:r>
            <a:r>
              <a:rPr lang="el-GR" dirty="0"/>
              <a:t>Δημοσιονομικές Διατάξεις) και περί Προϋπολογισμού Νόμος</a:t>
            </a:r>
            <a:endParaRPr lang="en-GB" dirty="0"/>
          </a:p>
        </p:txBody>
      </p:sp>
      <p:sp>
        <p:nvSpPr>
          <p:cNvPr id="3" name="Content Placeholder 2"/>
          <p:cNvSpPr>
            <a:spLocks noGrp="1"/>
          </p:cNvSpPr>
          <p:nvPr>
            <p:ph idx="1"/>
          </p:nvPr>
        </p:nvSpPr>
        <p:spPr/>
        <p:txBody>
          <a:bodyPr>
            <a:normAutofit fontScale="92500" lnSpcReduction="20000"/>
          </a:bodyPr>
          <a:lstStyle/>
          <a:p>
            <a:r>
              <a:rPr lang="el-GR" altLang="en-US" dirty="0">
                <a:solidFill>
                  <a:srgbClr val="36216C"/>
                </a:solidFill>
              </a:rPr>
              <a:t>Ετοιμάζεται από Υπουργό Οικονομικών</a:t>
            </a:r>
            <a:r>
              <a:rPr lang="en-US" altLang="en-US" dirty="0">
                <a:solidFill>
                  <a:srgbClr val="36216C"/>
                </a:solidFill>
              </a:rPr>
              <a:t> – </a:t>
            </a:r>
            <a:r>
              <a:rPr lang="el-GR" altLang="en-US" dirty="0">
                <a:solidFill>
                  <a:srgbClr val="36216C"/>
                </a:solidFill>
              </a:rPr>
              <a:t>υπεύθυνος με βάση το Σύνταγμα (</a:t>
            </a:r>
            <a:r>
              <a:rPr lang="el-GR" altLang="en-US" b="1" dirty="0">
                <a:solidFill>
                  <a:srgbClr val="36216C"/>
                </a:solidFill>
              </a:rPr>
              <a:t>άρθρο 167</a:t>
            </a:r>
            <a:r>
              <a:rPr lang="el-GR" altLang="en-US" dirty="0">
                <a:solidFill>
                  <a:srgbClr val="36216C"/>
                </a:solidFill>
              </a:rPr>
              <a:t>)</a:t>
            </a:r>
          </a:p>
          <a:p>
            <a:r>
              <a:rPr lang="el-GR" altLang="en-US" dirty="0">
                <a:solidFill>
                  <a:srgbClr val="36216C"/>
                </a:solidFill>
              </a:rPr>
              <a:t>Εγκρίνεται από Υπουργικό Συμβούλιο</a:t>
            </a:r>
          </a:p>
          <a:p>
            <a:r>
              <a:rPr lang="el-GR" altLang="en-US" dirty="0">
                <a:solidFill>
                  <a:srgbClr val="36216C"/>
                </a:solidFill>
              </a:rPr>
              <a:t>Κατατίθεται στη Βουλή των Αντιπροσώπων 3 μήνες πριν την έναρξη του έτους που αφορά (</a:t>
            </a:r>
            <a:r>
              <a:rPr lang="el-GR" altLang="en-US" b="1" dirty="0">
                <a:solidFill>
                  <a:srgbClr val="36216C"/>
                </a:solidFill>
              </a:rPr>
              <a:t>άρθρο 81</a:t>
            </a:r>
            <a:r>
              <a:rPr lang="el-GR" altLang="en-US" dirty="0">
                <a:solidFill>
                  <a:srgbClr val="36216C"/>
                </a:solidFill>
              </a:rPr>
              <a:t> του Συντάγματος)</a:t>
            </a:r>
          </a:p>
          <a:p>
            <a:r>
              <a:rPr lang="el-GR" altLang="en-US" dirty="0">
                <a:solidFill>
                  <a:srgbClr val="36216C"/>
                </a:solidFill>
              </a:rPr>
              <a:t>Με την ψήφιση του καθίσταται Νόμος και εισέρχεται στη φάση της εκτέλεσης του.</a:t>
            </a:r>
          </a:p>
          <a:p>
            <a:r>
              <a:rPr lang="el-GR" altLang="en-US" dirty="0">
                <a:solidFill>
                  <a:srgbClr val="36216C"/>
                </a:solidFill>
              </a:rPr>
              <a:t>Γενικό Ένταλμα </a:t>
            </a:r>
            <a:r>
              <a:rPr lang="el-GR" altLang="en-US" dirty="0" smtClean="0">
                <a:solidFill>
                  <a:srgbClr val="36216C"/>
                </a:solidFill>
              </a:rPr>
              <a:t>Πληρωμής</a:t>
            </a:r>
            <a:r>
              <a:rPr lang="en-US" altLang="en-US" dirty="0" smtClean="0">
                <a:solidFill>
                  <a:srgbClr val="36216C"/>
                </a:solidFill>
              </a:rPr>
              <a:t> </a:t>
            </a:r>
            <a:r>
              <a:rPr lang="el-GR" altLang="en-US" dirty="0" smtClean="0">
                <a:solidFill>
                  <a:srgbClr val="36216C"/>
                </a:solidFill>
              </a:rPr>
              <a:t>- εκδίδεται από τον Υπουργό Οικονομικών προς το Γενικό Λογιστή της Δημοκρατίας και τον εξουσιοδοτεί να διενεργεί δαπάνες από τον Προϋπολογισμό</a:t>
            </a:r>
            <a:endParaRPr lang="el-GR" altLang="en-US" dirty="0">
              <a:solidFill>
                <a:srgbClr val="36216C"/>
              </a:solidFill>
            </a:endParaRPr>
          </a:p>
          <a:p>
            <a:pPr>
              <a:buNone/>
            </a:pPr>
            <a:endParaRPr lang="en-GB" dirty="0"/>
          </a:p>
        </p:txBody>
      </p:sp>
      <p:sp>
        <p:nvSpPr>
          <p:cNvPr id="4" name="Date Placeholder 3"/>
          <p:cNvSpPr>
            <a:spLocks noGrp="1"/>
          </p:cNvSpPr>
          <p:nvPr>
            <p:ph type="dt" sz="half" idx="10"/>
          </p:nvPr>
        </p:nvSpPr>
        <p:spPr/>
        <p:txBody>
          <a:bodyPr/>
          <a:lstStyle/>
          <a:p>
            <a:pPr>
              <a:defRPr/>
            </a:pPr>
            <a:fld id="{3A3C9041-9926-47EC-A5AA-22F4F421C7A0}" type="datetime1">
              <a:rPr lang="el-GR" smtClean="0"/>
              <a:pPr>
                <a:defRPr/>
              </a:pPr>
              <a:t>9/4/2024</a:t>
            </a:fld>
            <a:endParaRPr lang="en-US" dirty="0"/>
          </a:p>
        </p:txBody>
      </p:sp>
    </p:spTree>
    <p:extLst>
      <p:ext uri="{BB962C8B-B14F-4D97-AF65-F5344CB8AC3E}">
        <p14:creationId xmlns:p14="http://schemas.microsoft.com/office/powerpoint/2010/main" val="2543709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effectLst>
                  <a:outerShdw blurRad="38100" dist="38100" dir="2700000" algn="tl">
                    <a:srgbClr val="000000">
                      <a:alpha val="43137"/>
                    </a:srgbClr>
                  </a:outerShdw>
                </a:effectLst>
              </a:rPr>
              <a:t/>
            </a:r>
            <a:br>
              <a:rPr lang="en-US" b="1">
                <a:effectLst>
                  <a:outerShdw blurRad="38100" dist="38100" dir="2700000" algn="tl">
                    <a:srgbClr val="000000">
                      <a:alpha val="43137"/>
                    </a:srgbClr>
                  </a:outerShdw>
                </a:effectLst>
              </a:rPr>
            </a:br>
            <a:r>
              <a:rPr lang="el-GR" b="1">
                <a:effectLst>
                  <a:outerShdw blurRad="38100" dist="38100" dir="2700000" algn="tl">
                    <a:srgbClr val="000000">
                      <a:alpha val="43137"/>
                    </a:srgbClr>
                  </a:outerShdw>
                </a:effectLst>
              </a:rPr>
              <a:t>Διαχωρισμός καθηκόντων (συνέχεια)</a:t>
            </a:r>
            <a:endParaRPr lang="en-US" b="1">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l-GR"/>
              <a:t>Εγκύκλιος </a:t>
            </a:r>
            <a:r>
              <a:rPr lang="el-GR" err="1"/>
              <a:t>αρ</a:t>
            </a:r>
            <a:r>
              <a:rPr lang="el-GR"/>
              <a:t>. 1 - Χρήση Σφραγίδας </a:t>
            </a:r>
          </a:p>
        </p:txBody>
      </p:sp>
      <p:sp>
        <p:nvSpPr>
          <p:cNvPr id="4" name="Date Placeholder 3"/>
          <p:cNvSpPr>
            <a:spLocks noGrp="1"/>
          </p:cNvSpPr>
          <p:nvPr>
            <p:ph type="dt" sz="half" idx="10"/>
          </p:nvPr>
        </p:nvSpPr>
        <p:spPr/>
        <p:txBody>
          <a:bodyPr/>
          <a:lstStyle/>
          <a:p>
            <a:pPr>
              <a:defRPr/>
            </a:pPr>
            <a:fld id="{6698EFDC-B34A-41F2-A914-59BFE2EEEE4D}" type="datetime1">
              <a:rPr lang="en-US" smtClean="0"/>
              <a:t>4/9/2024</a:t>
            </a:fld>
            <a:endParaRPr lang="en-US"/>
          </a:p>
        </p:txBody>
      </p:sp>
      <p:pic>
        <p:nvPicPr>
          <p:cNvPr id="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536286" y="2452066"/>
            <a:ext cx="6071428" cy="282223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D67012AE-8AF6-400A-895D-7B11A0C089D2}" type="slidenum">
              <a:rPr lang="en-US" smtClean="0"/>
              <a:pPr>
                <a:defRPr/>
              </a:pPr>
              <a:t>90</a:t>
            </a:fld>
            <a:endParaRPr lang="en-US"/>
          </a:p>
        </p:txBody>
      </p:sp>
    </p:spTree>
    <p:extLst>
      <p:ext uri="{BB962C8B-B14F-4D97-AF65-F5344CB8AC3E}">
        <p14:creationId xmlns:p14="http://schemas.microsoft.com/office/powerpoint/2010/main" val="4016046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61EC6-2658-656A-107E-8C73DF29FD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283895-7268-9AB6-FC8F-877544A8EBE2}"/>
              </a:ext>
            </a:extLst>
          </p:cNvPr>
          <p:cNvSpPr>
            <a:spLocks noGrp="1"/>
          </p:cNvSpPr>
          <p:nvPr>
            <p:ph type="title"/>
          </p:nvPr>
        </p:nvSpPr>
        <p:spPr/>
        <p:txBody>
          <a:bodyPr/>
          <a:lstStyle/>
          <a:p>
            <a:r>
              <a:rPr lang="el-GR" b="1">
                <a:effectLst>
                  <a:outerShdw blurRad="38100" dist="38100" dir="2700000" algn="tl">
                    <a:srgbClr val="000000">
                      <a:alpha val="43137"/>
                    </a:srgbClr>
                  </a:outerShdw>
                </a:effectLst>
              </a:rPr>
              <a:t>Εύρος Εφαρμογής</a:t>
            </a:r>
            <a:endParaRPr lang="en-US" b="1" i="1"/>
          </a:p>
        </p:txBody>
      </p:sp>
      <p:sp>
        <p:nvSpPr>
          <p:cNvPr id="3" name="Content Placeholder 2">
            <a:extLst>
              <a:ext uri="{FF2B5EF4-FFF2-40B4-BE49-F238E27FC236}">
                <a16:creationId xmlns:a16="http://schemas.microsoft.com/office/drawing/2014/main" id="{A4C32E0A-349F-7CAD-6E53-911DCBA26AF3}"/>
              </a:ext>
            </a:extLst>
          </p:cNvPr>
          <p:cNvSpPr>
            <a:spLocks noGrp="1"/>
          </p:cNvSpPr>
          <p:nvPr>
            <p:ph idx="1"/>
          </p:nvPr>
        </p:nvSpPr>
        <p:spPr/>
        <p:txBody>
          <a:bodyPr>
            <a:normAutofit fontScale="62500" lnSpcReduction="20000"/>
          </a:bodyPr>
          <a:lstStyle/>
          <a:p>
            <a:pPr marL="0" indent="0" algn="just">
              <a:buNone/>
            </a:pPr>
            <a:r>
              <a:rPr lang="el-GR" sz="4000" dirty="0"/>
              <a:t>Η Εγκύκλιος 1 αφορά τη διαδικασία διενέργειας πληρωμών </a:t>
            </a:r>
            <a:r>
              <a:rPr lang="el-GR" sz="4000" b="1" u="sng" dirty="0"/>
              <a:t>μόνο</a:t>
            </a:r>
            <a:r>
              <a:rPr lang="el-GR" sz="4000" dirty="0"/>
              <a:t> από το στάδιο της παραλαβής του τιμολογίου / παραστατικού πληρωμής </a:t>
            </a:r>
            <a:endParaRPr lang="en-US" dirty="0"/>
          </a:p>
          <a:p>
            <a:pPr marL="0" indent="0" algn="just">
              <a:buNone/>
            </a:pPr>
            <a:endParaRPr lang="el-GR" sz="4000" dirty="0"/>
          </a:p>
          <a:p>
            <a:pPr marL="0" indent="0" algn="just">
              <a:buNone/>
            </a:pPr>
            <a:r>
              <a:rPr lang="el-GR" sz="4000" dirty="0"/>
              <a:t>Προτού αποφασιστεί η εκτέλεση οποιουδήποτε έργου</a:t>
            </a:r>
            <a:r>
              <a:rPr lang="en-US" sz="4000" dirty="0"/>
              <a:t> </a:t>
            </a:r>
            <a:r>
              <a:rPr lang="el-GR" sz="4000" dirty="0"/>
              <a:t>/προμήθειας/υπηρεσίας ή σύναψη/έγκριση οποιασδήποτε συμφωνίας που θα δεσμεύει το Κράτος</a:t>
            </a:r>
            <a:r>
              <a:rPr lang="en-US" sz="4000" dirty="0"/>
              <a:t> </a:t>
            </a:r>
            <a:r>
              <a:rPr lang="el-GR" sz="4000" dirty="0"/>
              <a:t>πρέπει</a:t>
            </a:r>
            <a:r>
              <a:rPr lang="en-US" sz="4000" dirty="0"/>
              <a:t>:</a:t>
            </a:r>
            <a:r>
              <a:rPr lang="el-GR" sz="4000" dirty="0"/>
              <a:t> </a:t>
            </a:r>
            <a:endParaRPr lang="el-GR" dirty="0"/>
          </a:p>
          <a:p>
            <a:pPr marL="457200" lvl="1" indent="0" algn="just">
              <a:buNone/>
            </a:pPr>
            <a:endParaRPr lang="el-GR" sz="4000" dirty="0"/>
          </a:p>
          <a:p>
            <a:pPr algn="just"/>
            <a:r>
              <a:rPr lang="el-GR" sz="4000" dirty="0"/>
              <a:t>Να προηγηθεί συνεννόηση του </a:t>
            </a:r>
            <a:r>
              <a:rPr lang="el-GR" sz="4000" dirty="0" err="1"/>
              <a:t>Ελέγχοντα</a:t>
            </a:r>
            <a:r>
              <a:rPr lang="el-GR" sz="4000" dirty="0"/>
              <a:t> Λειτουργού με τη Διεύθυνση Χρηματοοικονομικής Διαχείρισης (ΔΧΔ) για επιβεβαίωση ύπαρξης πιστώσεων και τήρηση της διαδικασίας για δέσμευση των πιστώσεων όπου ισχύει.</a:t>
            </a:r>
            <a:endParaRPr lang="el-GR" sz="4000" dirty="0">
              <a:ea typeface="Calibri"/>
              <a:cs typeface="Calibri"/>
            </a:endParaRPr>
          </a:p>
          <a:p>
            <a:pPr algn="just"/>
            <a:endParaRPr lang="el-GR" sz="4000" dirty="0"/>
          </a:p>
          <a:p>
            <a:endParaRPr lang="en-US" dirty="0"/>
          </a:p>
        </p:txBody>
      </p:sp>
      <p:sp>
        <p:nvSpPr>
          <p:cNvPr id="4" name="Date Placeholder 3">
            <a:extLst>
              <a:ext uri="{FF2B5EF4-FFF2-40B4-BE49-F238E27FC236}">
                <a16:creationId xmlns:a16="http://schemas.microsoft.com/office/drawing/2014/main" id="{E4E7F851-6FD1-DEAE-3B5E-05C709BBE875}"/>
              </a:ext>
            </a:extLst>
          </p:cNvPr>
          <p:cNvSpPr>
            <a:spLocks noGrp="1"/>
          </p:cNvSpPr>
          <p:nvPr>
            <p:ph type="dt" sz="half" idx="10"/>
          </p:nvPr>
        </p:nvSpPr>
        <p:spPr/>
        <p:txBody>
          <a:bodyPr/>
          <a:lstStyle/>
          <a:p>
            <a:pPr>
              <a:defRPr/>
            </a:pPr>
            <a:fld id="{6CEB5F10-34C3-4B77-B94E-66CEFE02DE3C}" type="datetime1">
              <a:rPr lang="en-US" smtClean="0"/>
              <a:t>4/9/2024</a:t>
            </a:fld>
            <a:endParaRPr lang="en-US"/>
          </a:p>
        </p:txBody>
      </p:sp>
      <p:sp>
        <p:nvSpPr>
          <p:cNvPr id="6" name="Slide Number Placeholder 5">
            <a:extLst>
              <a:ext uri="{FF2B5EF4-FFF2-40B4-BE49-F238E27FC236}">
                <a16:creationId xmlns:a16="http://schemas.microsoft.com/office/drawing/2014/main" id="{830DBA85-6643-1921-9627-808B53D5EAD6}"/>
              </a:ext>
            </a:extLst>
          </p:cNvPr>
          <p:cNvSpPr>
            <a:spLocks noGrp="1"/>
          </p:cNvSpPr>
          <p:nvPr>
            <p:ph type="sldNum" sz="quarter" idx="12"/>
          </p:nvPr>
        </p:nvSpPr>
        <p:spPr/>
        <p:txBody>
          <a:bodyPr/>
          <a:lstStyle/>
          <a:p>
            <a:pPr>
              <a:defRPr/>
            </a:pPr>
            <a:fld id="{D67012AE-8AF6-400A-895D-7B11A0C089D2}" type="slidenum">
              <a:rPr lang="en-US" smtClean="0"/>
              <a:pPr>
                <a:defRPr/>
              </a:pPr>
              <a:t>91</a:t>
            </a:fld>
            <a:endParaRPr lang="en-US"/>
          </a:p>
        </p:txBody>
      </p:sp>
    </p:spTree>
    <p:extLst>
      <p:ext uri="{BB962C8B-B14F-4D97-AF65-F5344CB8AC3E}">
        <p14:creationId xmlns:p14="http://schemas.microsoft.com/office/powerpoint/2010/main" val="11647944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000" b="1">
                <a:effectLst>
                  <a:outerShdw blurRad="38100" dist="38100" dir="2700000" algn="tl">
                    <a:srgbClr val="000000">
                      <a:alpha val="43137"/>
                    </a:srgbClr>
                  </a:outerShdw>
                </a:effectLst>
              </a:rPr>
              <a:t>Ελέγχοντας Λειτουργός</a:t>
            </a:r>
            <a:endParaRPr lang="en-US" sz="3000" b="1">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l-GR" sz="2400"/>
              <a:t>Μετά την έγκριση του Προϋπολογισμού από τη Βουλή, </a:t>
            </a:r>
            <a:endParaRPr lang="el-GR" sz="2400">
              <a:ea typeface="Calibri"/>
              <a:cs typeface="Calibri"/>
            </a:endParaRPr>
          </a:p>
          <a:p>
            <a:pPr marL="0" indent="0" algn="just">
              <a:buNone/>
            </a:pPr>
            <a:endParaRPr lang="el-GR" sz="2400">
              <a:ea typeface="Calibri"/>
              <a:cs typeface="Calibri"/>
            </a:endParaRPr>
          </a:p>
          <a:p>
            <a:pPr algn="just"/>
            <a:r>
              <a:rPr lang="el-GR" sz="2400"/>
              <a:t>Ο Ελέγχων Λειτουργός (κατά κανόνα Γενικός Διευθυντής/Διευθυντής) είναι υπεύθυνος για τα εγκεκριμένα κονδύλια που βρίσκονται κάτω από τον έλεγχό του.</a:t>
            </a:r>
            <a:endParaRPr lang="el-GR" sz="2400">
              <a:ea typeface="Calibri"/>
              <a:cs typeface="Calibri"/>
            </a:endParaRPr>
          </a:p>
          <a:p>
            <a:pPr marL="0" indent="0" algn="just">
              <a:buNone/>
            </a:pPr>
            <a:endParaRPr lang="el-GR" sz="2400">
              <a:ea typeface="Calibri"/>
              <a:cs typeface="Calibri"/>
            </a:endParaRPr>
          </a:p>
          <a:p>
            <a:pPr algn="just"/>
            <a:r>
              <a:rPr lang="el-GR" sz="2400">
                <a:ea typeface="Calibri"/>
                <a:cs typeface="Calibri"/>
              </a:rPr>
              <a:t>Έχει τη δυνατότητα να ορίσει εκπροσώπους για τη διαχείριση των κονδυλιών που βρίσκονται υπό τον έλεγχο του - η τελική ευθύνη δεν μεταβιβάζεται. Η εξουσιοδότηση γίνεται γραπτώς με επιστολή καθορίζοντας χρηματικά όρια ή/και περιορισμούς όσον αφορά στο είδος των δαπανών.</a:t>
            </a:r>
          </a:p>
          <a:p>
            <a:pPr algn="just"/>
            <a:endParaRPr lang="el-GR" sz="2400">
              <a:ea typeface="Calibri"/>
              <a:cs typeface="Calibri"/>
            </a:endParaRPr>
          </a:p>
          <a:p>
            <a:pPr algn="just"/>
            <a:endParaRPr lang="el-GR" sz="2400">
              <a:ea typeface="Calibri"/>
              <a:cs typeface="Calibri"/>
            </a:endParaRPr>
          </a:p>
          <a:p>
            <a:pPr algn="just"/>
            <a:endParaRPr lang="el-GR" sz="5700"/>
          </a:p>
          <a:p>
            <a:pPr marL="0" indent="0" algn="just">
              <a:buNone/>
            </a:pPr>
            <a:endParaRPr lang="el-GR" sz="3600"/>
          </a:p>
          <a:p>
            <a:endParaRPr lang="el-GR" sz="3600"/>
          </a:p>
          <a:p>
            <a:pPr marL="0" indent="0">
              <a:buNone/>
            </a:pPr>
            <a:r>
              <a:rPr lang="el-GR"/>
              <a:t> </a:t>
            </a:r>
          </a:p>
          <a:p>
            <a:endParaRPr lang="en-US"/>
          </a:p>
        </p:txBody>
      </p:sp>
      <p:sp>
        <p:nvSpPr>
          <p:cNvPr id="4" name="Date Placeholder 3"/>
          <p:cNvSpPr>
            <a:spLocks noGrp="1"/>
          </p:cNvSpPr>
          <p:nvPr>
            <p:ph type="dt" sz="half" idx="10"/>
          </p:nvPr>
        </p:nvSpPr>
        <p:spPr/>
        <p:txBody>
          <a:bodyPr/>
          <a:lstStyle/>
          <a:p>
            <a:pPr>
              <a:defRPr/>
            </a:pPr>
            <a:fld id="{57EAAE37-B5A9-4D38-8A08-021B52766B50}" type="datetime1">
              <a:rPr lang="en-US" smtClean="0"/>
              <a:t>4/9/2024</a:t>
            </a:fld>
            <a:endParaRPr lang="el-GR"/>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92</a:t>
            </a:fld>
            <a:endParaRPr lang="en-US"/>
          </a:p>
        </p:txBody>
      </p:sp>
    </p:spTree>
    <p:extLst>
      <p:ext uri="{BB962C8B-B14F-4D97-AF65-F5344CB8AC3E}">
        <p14:creationId xmlns:p14="http://schemas.microsoft.com/office/powerpoint/2010/main" val="6057207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87953-FF64-8983-3BDF-9F9B8C86E3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C534A7-1951-ADFB-FEC3-593C56911079}"/>
              </a:ext>
            </a:extLst>
          </p:cNvPr>
          <p:cNvSpPr>
            <a:spLocks noGrp="1"/>
          </p:cNvSpPr>
          <p:nvPr>
            <p:ph type="title"/>
          </p:nvPr>
        </p:nvSpPr>
        <p:spPr/>
        <p:txBody>
          <a:bodyPr>
            <a:normAutofit/>
          </a:bodyPr>
          <a:lstStyle/>
          <a:p>
            <a:r>
              <a:rPr lang="el-GR" sz="3000" b="1">
                <a:effectLst>
                  <a:outerShdw blurRad="38100" dist="38100" dir="2700000" algn="tl">
                    <a:srgbClr val="000000">
                      <a:alpha val="43137"/>
                    </a:srgbClr>
                  </a:outerShdw>
                </a:effectLst>
              </a:rPr>
              <a:t>Ελέγχοντας Λειτουργός (συνέχεια)</a:t>
            </a:r>
            <a:endParaRPr lang="en-US" sz="3000" b="1">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1928532-8373-EAE4-68CD-FEED652C7E92}"/>
              </a:ext>
            </a:extLst>
          </p:cNvPr>
          <p:cNvSpPr>
            <a:spLocks noGrp="1"/>
          </p:cNvSpPr>
          <p:nvPr>
            <p:ph idx="1"/>
          </p:nvPr>
        </p:nvSpPr>
        <p:spPr/>
        <p:txBody>
          <a:bodyPr>
            <a:normAutofit fontScale="25000" lnSpcReduction="20000"/>
          </a:bodyPr>
          <a:lstStyle/>
          <a:p>
            <a:pPr algn="just">
              <a:buFont typeface="Wingdings"/>
              <a:buChar char="q"/>
            </a:pPr>
            <a:r>
              <a:rPr lang="el-GR" sz="9600"/>
              <a:t>Σε</a:t>
            </a:r>
            <a:r>
              <a:rPr lang="el-GR" sz="9600">
                <a:cs typeface="Calibri"/>
              </a:rPr>
              <a:t> κάθε Τμήμα </a:t>
            </a:r>
            <a:r>
              <a:rPr lang="el-GR" sz="9600"/>
              <a:t>/ Υπηρεσία θα πρέπει να τηρείται κατάσταση με τους Λειτουργούς που ορίστηκαν από τον  </a:t>
            </a:r>
            <a:r>
              <a:rPr lang="el-GR" sz="9600" err="1"/>
              <a:t>Ελέγχοντα</a:t>
            </a:r>
            <a:r>
              <a:rPr lang="el-GR" sz="9600"/>
              <a:t> Λειτουργό ως εκπρόσωποι για τη διενέργεια πληρωμών.</a:t>
            </a:r>
            <a:endParaRPr lang="en-US" sz="9600">
              <a:cs typeface="Calibri"/>
            </a:endParaRPr>
          </a:p>
          <a:p>
            <a:pPr marL="0" indent="0" algn="just">
              <a:buNone/>
            </a:pPr>
            <a:endParaRPr lang="el-GR" sz="9600">
              <a:ea typeface="Calibri"/>
              <a:cs typeface="Calibri"/>
            </a:endParaRPr>
          </a:p>
          <a:p>
            <a:pPr algn="just">
              <a:buFont typeface="Wingdings"/>
            </a:pPr>
            <a:r>
              <a:rPr lang="el-GR" sz="9600">
                <a:ea typeface="Calibri"/>
                <a:cs typeface="Calibri"/>
              </a:rPr>
              <a:t>Στην κατάσταση πρέπει να αναφέρεται με σαφήνεια για ποιες δαπάνες έχει ευθύνη για την εξουσιοδότηση τους καθώς και τυχόν χρηματικά όρια ή/και περιορισμούς όσον αφορά στο είδος των δαπανών</a:t>
            </a:r>
            <a:endParaRPr lang="el-GR" sz="9600">
              <a:cs typeface="Calibri"/>
            </a:endParaRPr>
          </a:p>
          <a:p>
            <a:pPr marL="0" indent="0" algn="just">
              <a:buNone/>
            </a:pPr>
            <a:endParaRPr lang="el-GR" sz="5900">
              <a:cs typeface="Calibri"/>
            </a:endParaRPr>
          </a:p>
          <a:p>
            <a:pPr marL="0" indent="0" algn="just">
              <a:buNone/>
            </a:pPr>
            <a:endParaRPr lang="el-GR" sz="3600"/>
          </a:p>
          <a:p>
            <a:endParaRPr lang="el-GR" sz="3600"/>
          </a:p>
          <a:p>
            <a:pPr marL="0" indent="0">
              <a:buNone/>
            </a:pPr>
            <a:r>
              <a:rPr lang="el-GR"/>
              <a:t> </a:t>
            </a:r>
          </a:p>
          <a:p>
            <a:endParaRPr lang="en-US"/>
          </a:p>
        </p:txBody>
      </p:sp>
      <p:sp>
        <p:nvSpPr>
          <p:cNvPr id="4" name="Date Placeholder 3">
            <a:extLst>
              <a:ext uri="{FF2B5EF4-FFF2-40B4-BE49-F238E27FC236}">
                <a16:creationId xmlns:a16="http://schemas.microsoft.com/office/drawing/2014/main" id="{EBCEF921-7573-C073-9238-A0897911AFF4}"/>
              </a:ext>
            </a:extLst>
          </p:cNvPr>
          <p:cNvSpPr>
            <a:spLocks noGrp="1"/>
          </p:cNvSpPr>
          <p:nvPr>
            <p:ph type="dt" sz="half" idx="10"/>
          </p:nvPr>
        </p:nvSpPr>
        <p:spPr/>
        <p:txBody>
          <a:bodyPr/>
          <a:lstStyle/>
          <a:p>
            <a:pPr>
              <a:defRPr/>
            </a:pPr>
            <a:fld id="{57EAAE37-B5A9-4D38-8A08-021B52766B50}" type="datetime1">
              <a:rPr lang="en-US" smtClean="0"/>
              <a:t>4/9/2024</a:t>
            </a:fld>
            <a:endParaRPr lang="el-GR"/>
          </a:p>
        </p:txBody>
      </p:sp>
      <p:sp>
        <p:nvSpPr>
          <p:cNvPr id="6" name="Slide Number Placeholder 5">
            <a:extLst>
              <a:ext uri="{FF2B5EF4-FFF2-40B4-BE49-F238E27FC236}">
                <a16:creationId xmlns:a16="http://schemas.microsoft.com/office/drawing/2014/main" id="{3A5E4172-63DE-A89D-13B9-C9037A406331}"/>
              </a:ext>
            </a:extLst>
          </p:cNvPr>
          <p:cNvSpPr>
            <a:spLocks noGrp="1"/>
          </p:cNvSpPr>
          <p:nvPr>
            <p:ph type="sldNum" sz="quarter" idx="12"/>
          </p:nvPr>
        </p:nvSpPr>
        <p:spPr/>
        <p:txBody>
          <a:bodyPr/>
          <a:lstStyle/>
          <a:p>
            <a:pPr>
              <a:defRPr/>
            </a:pPr>
            <a:fld id="{D67012AE-8AF6-400A-895D-7B11A0C089D2}" type="slidenum">
              <a:rPr lang="en-US" smtClean="0"/>
              <a:pPr>
                <a:defRPr/>
              </a:pPr>
              <a:t>93</a:t>
            </a:fld>
            <a:endParaRPr lang="en-US"/>
          </a:p>
        </p:txBody>
      </p:sp>
    </p:spTree>
    <p:extLst>
      <p:ext uri="{BB962C8B-B14F-4D97-AF65-F5344CB8AC3E}">
        <p14:creationId xmlns:p14="http://schemas.microsoft.com/office/powerpoint/2010/main" val="20812971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000" b="1">
                <a:effectLst>
                  <a:outerShdw blurRad="38100" dist="38100" dir="2700000" algn="tl">
                    <a:srgbClr val="000000">
                      <a:alpha val="43137"/>
                    </a:srgbClr>
                  </a:outerShdw>
                </a:effectLst>
              </a:rPr>
              <a:t>Αρμόδιος Λειτουργός</a:t>
            </a:r>
            <a:endParaRPr lang="en-US" sz="3000" b="1">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7500" lnSpcReduction="20000"/>
          </a:bodyPr>
          <a:lstStyle/>
          <a:p>
            <a:pPr marL="0" indent="0" algn="just">
              <a:buNone/>
            </a:pPr>
            <a:r>
              <a:rPr lang="el-GR" sz="5100"/>
              <a:t>Αρμόδιος Λειτουργός</a:t>
            </a:r>
            <a:r>
              <a:rPr lang="en-US" sz="5100"/>
              <a:t>:</a:t>
            </a:r>
          </a:p>
          <a:p>
            <a:pPr algn="just"/>
            <a:r>
              <a:rPr lang="el-GR" sz="4400"/>
              <a:t>Ο </a:t>
            </a:r>
            <a:r>
              <a:rPr lang="el-GR" sz="4400" err="1"/>
              <a:t>Ελέγοχντας</a:t>
            </a:r>
            <a:r>
              <a:rPr lang="el-GR" sz="4400"/>
              <a:t> Λειτουργός εξουσιοδοτεί Λειτουργούς</a:t>
            </a:r>
            <a:r>
              <a:rPr lang="en-US" sz="4400"/>
              <a:t> </a:t>
            </a:r>
            <a:r>
              <a:rPr lang="el-GR" sz="4400"/>
              <a:t>του Τμήματος του, ως Αρμόδιους για τη διαχείριση εκ μέρους του των εγκεκριμένων κονδυλίων.</a:t>
            </a:r>
            <a:endParaRPr lang="en-US" sz="4400"/>
          </a:p>
          <a:p>
            <a:pPr marL="0" indent="0" algn="just">
              <a:buNone/>
            </a:pPr>
            <a:endParaRPr lang="el-GR" sz="4500"/>
          </a:p>
          <a:p>
            <a:pPr algn="just"/>
            <a:r>
              <a:rPr lang="el-GR" sz="4900"/>
              <a:t>Στις περιπτώσεις συμβάσεων είναι ο Υπεύθυνος Συντονιστής.</a:t>
            </a:r>
          </a:p>
          <a:p>
            <a:pPr algn="just"/>
            <a:endParaRPr lang="el-GR" sz="4500"/>
          </a:p>
          <a:p>
            <a:pPr algn="just"/>
            <a:r>
              <a:rPr lang="el-GR" sz="4900"/>
              <a:t>Στις υπόλοιπες περιπτώσεις είναι Λειτουργός ο οποίος κρίθηκε από τον </a:t>
            </a:r>
            <a:r>
              <a:rPr lang="el-GR" sz="4900" err="1"/>
              <a:t>Ελέγχοντα</a:t>
            </a:r>
            <a:r>
              <a:rPr lang="el-GR" sz="4900"/>
              <a:t> Λειτουργό ότι έχει την απαραίτητη γνώση και αρμοδιότητα να χειρίζεται τις εν λόγω δαπάνες.</a:t>
            </a:r>
          </a:p>
          <a:p>
            <a:pPr marL="0" indent="0" algn="just">
              <a:buNone/>
            </a:pPr>
            <a:endParaRPr lang="el-GR" sz="3600"/>
          </a:p>
          <a:p>
            <a:endParaRPr lang="el-GR" sz="3600"/>
          </a:p>
          <a:p>
            <a:pPr marL="0" indent="0">
              <a:buNone/>
            </a:pPr>
            <a:r>
              <a:rPr lang="el-GR"/>
              <a:t> </a:t>
            </a:r>
          </a:p>
          <a:p>
            <a:endParaRPr lang="en-US"/>
          </a:p>
        </p:txBody>
      </p:sp>
      <p:sp>
        <p:nvSpPr>
          <p:cNvPr id="4" name="Date Placeholder 3"/>
          <p:cNvSpPr>
            <a:spLocks noGrp="1"/>
          </p:cNvSpPr>
          <p:nvPr>
            <p:ph type="dt" sz="half" idx="10"/>
          </p:nvPr>
        </p:nvSpPr>
        <p:spPr/>
        <p:txBody>
          <a:bodyPr/>
          <a:lstStyle/>
          <a:p>
            <a:pPr>
              <a:defRPr/>
            </a:pPr>
            <a:fld id="{C998F9FC-E899-40AC-884E-0A6EBE930D29}" type="datetime1">
              <a:rPr lang="en-US" smtClean="0"/>
              <a:t>4/9/2024</a:t>
            </a:fld>
            <a:endParaRPr lang="el-GR"/>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94</a:t>
            </a:fld>
            <a:endParaRPr lang="en-US"/>
          </a:p>
        </p:txBody>
      </p:sp>
    </p:spTree>
    <p:extLst>
      <p:ext uri="{BB962C8B-B14F-4D97-AF65-F5344CB8AC3E}">
        <p14:creationId xmlns:p14="http://schemas.microsoft.com/office/powerpoint/2010/main" val="29590635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a:effectLst>
                  <a:outerShdw blurRad="38100" dist="38100" dir="2700000" algn="tl">
                    <a:srgbClr val="000000">
                      <a:alpha val="43137"/>
                    </a:srgbClr>
                  </a:outerShdw>
                </a:effectLst>
              </a:rPr>
              <a:t>Αρμόδιος Λειτουργός (συνέχεια)</a:t>
            </a:r>
            <a:endParaRPr lang="en-US" b="1" i="1"/>
          </a:p>
        </p:txBody>
      </p:sp>
      <p:sp>
        <p:nvSpPr>
          <p:cNvPr id="3" name="Content Placeholder 2"/>
          <p:cNvSpPr>
            <a:spLocks noGrp="1"/>
          </p:cNvSpPr>
          <p:nvPr>
            <p:ph idx="1"/>
          </p:nvPr>
        </p:nvSpPr>
        <p:spPr/>
        <p:txBody>
          <a:bodyPr>
            <a:normAutofit fontScale="70000" lnSpcReduction="20000"/>
          </a:bodyPr>
          <a:lstStyle/>
          <a:p>
            <a:pPr algn="just"/>
            <a:r>
              <a:rPr lang="el-GR" sz="4000" dirty="0"/>
              <a:t>Ο κάθε Αρμόδιος Λειτουργός θα πρέπει να</a:t>
            </a:r>
            <a:r>
              <a:rPr lang="en-US" sz="4000" dirty="0"/>
              <a:t>:</a:t>
            </a:r>
            <a:endParaRPr lang="el-GR" sz="4000" dirty="0"/>
          </a:p>
          <a:p>
            <a:pPr lvl="1" algn="just"/>
            <a:r>
              <a:rPr lang="el-GR" sz="4000" dirty="0"/>
              <a:t>κατανοεί και να εφαρμόζει τις διατάξεις της Εγκυκλίου του </a:t>
            </a:r>
            <a:r>
              <a:rPr lang="el-GR" sz="4000" dirty="0" err="1"/>
              <a:t>ΓΛτΔ</a:t>
            </a:r>
            <a:r>
              <a:rPr lang="el-GR" sz="4000" dirty="0"/>
              <a:t> με </a:t>
            </a:r>
            <a:r>
              <a:rPr lang="el-GR" sz="4000" dirty="0" err="1"/>
              <a:t>αρ</a:t>
            </a:r>
            <a:r>
              <a:rPr lang="el-GR" sz="4000" dirty="0"/>
              <a:t>. 1 και οποιασδήποτε τροποποίησής της </a:t>
            </a:r>
          </a:p>
          <a:p>
            <a:pPr lvl="1" algn="just"/>
            <a:r>
              <a:rPr lang="el-GR" sz="4000" dirty="0"/>
              <a:t>σε περίπτωση απουσίας του, ο Ελέγχοντας Λειτουργός οφείλει να ορίσει αντικαταστάτη</a:t>
            </a:r>
          </a:p>
          <a:p>
            <a:pPr marL="457200" lvl="1" indent="0" algn="just">
              <a:buNone/>
            </a:pPr>
            <a:endParaRPr lang="el-GR" sz="4000" dirty="0"/>
          </a:p>
          <a:p>
            <a:pPr algn="just"/>
            <a:r>
              <a:rPr lang="el-GR" sz="4000" dirty="0"/>
              <a:t>Για ένα κονδύλι μπορεί να γίνει κατανομή ποσών και να καθοριστούν περισσότεροι </a:t>
            </a:r>
            <a:r>
              <a:rPr lang="en-US" sz="4000" dirty="0"/>
              <a:t> </a:t>
            </a:r>
            <a:r>
              <a:rPr lang="el-GR" sz="4000" dirty="0"/>
              <a:t>από ένας Αρμόδιοι Λειτουργοί, για τη διαχείριση από τον καθένα του ποσού που του παραχωρήθηκε</a:t>
            </a:r>
          </a:p>
          <a:p>
            <a:endParaRPr lang="en-US" dirty="0"/>
          </a:p>
        </p:txBody>
      </p:sp>
      <p:sp>
        <p:nvSpPr>
          <p:cNvPr id="4" name="Date Placeholder 3"/>
          <p:cNvSpPr>
            <a:spLocks noGrp="1"/>
          </p:cNvSpPr>
          <p:nvPr>
            <p:ph type="dt" sz="half" idx="10"/>
          </p:nvPr>
        </p:nvSpPr>
        <p:spPr/>
        <p:txBody>
          <a:bodyPr/>
          <a:lstStyle/>
          <a:p>
            <a:pPr>
              <a:defRPr/>
            </a:pPr>
            <a:fld id="{1702BB52-7D9E-44EA-AD6B-0B9CD1851E81}"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95</a:t>
            </a:fld>
            <a:endParaRPr lang="en-US"/>
          </a:p>
        </p:txBody>
      </p:sp>
    </p:spTree>
    <p:extLst>
      <p:ext uri="{BB962C8B-B14F-4D97-AF65-F5344CB8AC3E}">
        <p14:creationId xmlns:p14="http://schemas.microsoft.com/office/powerpoint/2010/main" val="34761107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78BB1-6F5C-0E0B-6695-56C5071911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08210C-EF75-3C16-D4ED-3328701F50C4}"/>
              </a:ext>
            </a:extLst>
          </p:cNvPr>
          <p:cNvSpPr>
            <a:spLocks noGrp="1"/>
          </p:cNvSpPr>
          <p:nvPr>
            <p:ph type="title"/>
          </p:nvPr>
        </p:nvSpPr>
        <p:spPr/>
        <p:txBody>
          <a:bodyPr/>
          <a:lstStyle/>
          <a:p>
            <a:r>
              <a:rPr lang="el-GR" b="1">
                <a:effectLst>
                  <a:outerShdw blurRad="38100" dist="38100" dir="2700000" algn="tl">
                    <a:srgbClr val="000000">
                      <a:alpha val="43137"/>
                    </a:srgbClr>
                  </a:outerShdw>
                </a:effectLst>
              </a:rPr>
              <a:t/>
            </a:r>
            <a:br>
              <a:rPr lang="el-GR" b="1">
                <a:effectLst>
                  <a:outerShdw blurRad="38100" dist="38100" dir="2700000" algn="tl">
                    <a:srgbClr val="000000">
                      <a:alpha val="43137"/>
                    </a:srgbClr>
                  </a:outerShdw>
                </a:effectLst>
              </a:rPr>
            </a:br>
            <a:r>
              <a:rPr lang="el-GR" b="1">
                <a:effectLst>
                  <a:outerShdw blurRad="38100" dist="38100" dir="2700000" algn="tl">
                    <a:srgbClr val="000000">
                      <a:alpha val="43137"/>
                    </a:srgbClr>
                  </a:outerShdw>
                </a:effectLst>
              </a:rPr>
              <a:t>Αρμόδιος Λειτουργός (συνέχεια)</a:t>
            </a:r>
            <a:endParaRPr lang="en-US" b="1" i="1"/>
          </a:p>
        </p:txBody>
      </p:sp>
      <p:sp>
        <p:nvSpPr>
          <p:cNvPr id="3" name="Content Placeholder 2">
            <a:extLst>
              <a:ext uri="{FF2B5EF4-FFF2-40B4-BE49-F238E27FC236}">
                <a16:creationId xmlns:a16="http://schemas.microsoft.com/office/drawing/2014/main" id="{0E723D4A-A6F5-AF3A-0865-6A6F1BBD5773}"/>
              </a:ext>
            </a:extLst>
          </p:cNvPr>
          <p:cNvSpPr>
            <a:spLocks noGrp="1"/>
          </p:cNvSpPr>
          <p:nvPr>
            <p:ph idx="1"/>
          </p:nvPr>
        </p:nvSpPr>
        <p:spPr/>
        <p:txBody>
          <a:bodyPr>
            <a:normAutofit fontScale="85000" lnSpcReduction="20000"/>
          </a:bodyPr>
          <a:lstStyle/>
          <a:p>
            <a:pPr algn="just"/>
            <a:r>
              <a:rPr lang="el-GR" sz="4000">
                <a:cs typeface="Calibri"/>
              </a:rPr>
              <a:t>Σε κάθε Τμήμα / Υπηρεσία θα πρέπει να τηρείται κατάσταση με τους Αρμόδιους Λειτουργούς που διόρισε ο Ελέγχοντας Λειτουργός</a:t>
            </a:r>
          </a:p>
          <a:p>
            <a:pPr marL="0" indent="0" algn="just">
              <a:buNone/>
            </a:pPr>
            <a:endParaRPr lang="el-GR" sz="4000">
              <a:cs typeface="Calibri"/>
            </a:endParaRPr>
          </a:p>
          <a:p>
            <a:pPr algn="just"/>
            <a:r>
              <a:rPr lang="el-GR" sz="4000">
                <a:cs typeface="Calibri"/>
              </a:rPr>
              <a:t>Στην κατάσταση πρέπει να αναφέρεται με σαφήνεια για ποιες δαπάνες ο Αρμόδιος Λειτουργός έχει ευθύνη για την σύσταση (π.χ. σύμβαση, άρθρο ή άρθρα δαπανών ή είδος δαπανών)</a:t>
            </a:r>
          </a:p>
          <a:p>
            <a:endParaRPr lang="en-US"/>
          </a:p>
        </p:txBody>
      </p:sp>
      <p:sp>
        <p:nvSpPr>
          <p:cNvPr id="4" name="Date Placeholder 3">
            <a:extLst>
              <a:ext uri="{FF2B5EF4-FFF2-40B4-BE49-F238E27FC236}">
                <a16:creationId xmlns:a16="http://schemas.microsoft.com/office/drawing/2014/main" id="{E077608D-0B07-DDF0-4BC0-A0F71C23AF9F}"/>
              </a:ext>
            </a:extLst>
          </p:cNvPr>
          <p:cNvSpPr>
            <a:spLocks noGrp="1"/>
          </p:cNvSpPr>
          <p:nvPr>
            <p:ph type="dt" sz="half" idx="10"/>
          </p:nvPr>
        </p:nvSpPr>
        <p:spPr/>
        <p:txBody>
          <a:bodyPr/>
          <a:lstStyle/>
          <a:p>
            <a:pPr>
              <a:defRPr/>
            </a:pPr>
            <a:fld id="{1702BB52-7D9E-44EA-AD6B-0B9CD1851E81}" type="datetime1">
              <a:rPr lang="en-US" smtClean="0"/>
              <a:t>4/9/2024</a:t>
            </a:fld>
            <a:endParaRPr lang="en-US"/>
          </a:p>
        </p:txBody>
      </p:sp>
      <p:sp>
        <p:nvSpPr>
          <p:cNvPr id="6" name="Slide Number Placeholder 5">
            <a:extLst>
              <a:ext uri="{FF2B5EF4-FFF2-40B4-BE49-F238E27FC236}">
                <a16:creationId xmlns:a16="http://schemas.microsoft.com/office/drawing/2014/main" id="{3001C07F-1F38-FFA7-EAEA-257D68DF6D42}"/>
              </a:ext>
            </a:extLst>
          </p:cNvPr>
          <p:cNvSpPr>
            <a:spLocks noGrp="1"/>
          </p:cNvSpPr>
          <p:nvPr>
            <p:ph type="sldNum" sz="quarter" idx="12"/>
          </p:nvPr>
        </p:nvSpPr>
        <p:spPr/>
        <p:txBody>
          <a:bodyPr/>
          <a:lstStyle/>
          <a:p>
            <a:pPr>
              <a:defRPr/>
            </a:pPr>
            <a:fld id="{D67012AE-8AF6-400A-895D-7B11A0C089D2}" type="slidenum">
              <a:rPr lang="en-US" smtClean="0"/>
              <a:pPr>
                <a:defRPr/>
              </a:pPr>
              <a:t>96</a:t>
            </a:fld>
            <a:endParaRPr lang="en-US"/>
          </a:p>
        </p:txBody>
      </p:sp>
    </p:spTree>
    <p:extLst>
      <p:ext uri="{BB962C8B-B14F-4D97-AF65-F5344CB8AC3E}">
        <p14:creationId xmlns:p14="http://schemas.microsoft.com/office/powerpoint/2010/main" val="18320116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900" b="1">
                <a:effectLst>
                  <a:outerShdw blurRad="38100" dist="38100" dir="2700000" algn="tl">
                    <a:srgbClr val="000000">
                      <a:alpha val="43137"/>
                    </a:srgbClr>
                  </a:outerShdw>
                </a:effectLst>
                <a:cs typeface="Calibri"/>
              </a:rPr>
              <a:t>Διαδικασίες Ελέγχου από τη Διεύθυνση του Υπουργείου / Υφυπουργείου / Υπηρεσίας</a:t>
            </a:r>
          </a:p>
        </p:txBody>
      </p:sp>
      <p:sp>
        <p:nvSpPr>
          <p:cNvPr id="3" name="Content Placeholder 2"/>
          <p:cNvSpPr>
            <a:spLocks noGrp="1"/>
          </p:cNvSpPr>
          <p:nvPr>
            <p:ph idx="1"/>
          </p:nvPr>
        </p:nvSpPr>
        <p:spPr/>
        <p:txBody>
          <a:bodyPr>
            <a:normAutofit/>
          </a:bodyPr>
          <a:lstStyle/>
          <a:p>
            <a:pPr marL="0" indent="0">
              <a:buNone/>
            </a:pPr>
            <a:r>
              <a:rPr lang="el-GR" b="1" u="sng"/>
              <a:t>Αρχείο</a:t>
            </a:r>
            <a:endParaRPr lang="el-GR" b="1"/>
          </a:p>
          <a:p>
            <a:pPr algn="just"/>
            <a:r>
              <a:rPr lang="el-GR" sz="3200"/>
              <a:t>παραλαβή τιμολογίου/ παραστατικού </a:t>
            </a:r>
          </a:p>
          <a:p>
            <a:pPr algn="just"/>
            <a:r>
              <a:rPr lang="el-GR" sz="3200"/>
              <a:t>τοποθέτηση σφραγίδας με ημερομηνία παραλαβής</a:t>
            </a:r>
          </a:p>
          <a:p>
            <a:pPr algn="just"/>
            <a:r>
              <a:rPr lang="el-GR" sz="3200"/>
              <a:t>τοποθέτηση διπλής σφραγίδας όπως προβλέπεται στην Εγκύκλιο του </a:t>
            </a:r>
            <a:r>
              <a:rPr lang="el-GR" sz="3200" err="1"/>
              <a:t>ΓΛτΔ</a:t>
            </a:r>
            <a:r>
              <a:rPr lang="el-GR" sz="3200"/>
              <a:t> </a:t>
            </a:r>
            <a:r>
              <a:rPr lang="el-GR" sz="3200" err="1"/>
              <a:t>αρ</a:t>
            </a:r>
            <a:r>
              <a:rPr lang="el-GR" sz="3200"/>
              <a:t>. 1</a:t>
            </a:r>
            <a:endParaRPr lang="el-GR" sz="3200">
              <a:cs typeface="Calibri"/>
            </a:endParaRPr>
          </a:p>
          <a:p>
            <a:pPr algn="just"/>
            <a:r>
              <a:rPr lang="el-GR" sz="3200"/>
              <a:t>αποστολή τιμολογίου/ παραστατικού στον Αρμόδιο Λειτουργό</a:t>
            </a:r>
          </a:p>
          <a:p>
            <a:endParaRPr lang="en-US"/>
          </a:p>
        </p:txBody>
      </p:sp>
      <p:sp>
        <p:nvSpPr>
          <p:cNvPr id="4" name="Date Placeholder 3"/>
          <p:cNvSpPr>
            <a:spLocks noGrp="1"/>
          </p:cNvSpPr>
          <p:nvPr>
            <p:ph type="dt" sz="half" idx="10"/>
          </p:nvPr>
        </p:nvSpPr>
        <p:spPr/>
        <p:txBody>
          <a:bodyPr/>
          <a:lstStyle/>
          <a:p>
            <a:pPr>
              <a:defRPr/>
            </a:pPr>
            <a:fld id="{F0E320B3-3145-4B51-AEE5-EA5CDD3C5334}"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97</a:t>
            </a:fld>
            <a:endParaRPr lang="en-US"/>
          </a:p>
        </p:txBody>
      </p:sp>
    </p:spTree>
    <p:extLst>
      <p:ext uri="{BB962C8B-B14F-4D97-AF65-F5344CB8AC3E}">
        <p14:creationId xmlns:p14="http://schemas.microsoft.com/office/powerpoint/2010/main" val="10687320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900" b="1">
                <a:effectLst>
                  <a:outerShdw blurRad="38100" dist="38100" dir="2700000" algn="tl">
                    <a:srgbClr val="000000">
                      <a:alpha val="43137"/>
                    </a:srgbClr>
                  </a:outerShdw>
                </a:effectLst>
              </a:rPr>
              <a:t/>
            </a:r>
            <a:br>
              <a:rPr lang="el-GR" sz="2900" b="1">
                <a:effectLst>
                  <a:outerShdw blurRad="38100" dist="38100" dir="2700000" algn="tl">
                    <a:srgbClr val="000000">
                      <a:alpha val="43137"/>
                    </a:srgbClr>
                  </a:outerShdw>
                </a:effectLst>
              </a:rPr>
            </a:br>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65424"/>
            <a:ext cx="8229600" cy="4525963"/>
          </a:xfrm>
        </p:spPr>
        <p:txBody>
          <a:bodyPr>
            <a:normAutofit fontScale="77500" lnSpcReduction="20000"/>
          </a:bodyPr>
          <a:lstStyle/>
          <a:p>
            <a:pPr marL="0" indent="0">
              <a:buNone/>
            </a:pPr>
            <a:r>
              <a:rPr lang="el-GR" sz="3300" b="1" u="sng"/>
              <a:t>Αρμόδιος Λειτουργός</a:t>
            </a:r>
          </a:p>
          <a:p>
            <a:pPr marL="0" indent="0" algn="just">
              <a:buNone/>
            </a:pPr>
            <a:r>
              <a:rPr lang="el-GR"/>
              <a:t> </a:t>
            </a:r>
            <a:r>
              <a:rPr lang="el-GR" sz="3300"/>
              <a:t>Βεβαιώνεται ότι:</a:t>
            </a:r>
          </a:p>
          <a:p>
            <a:pPr algn="just"/>
            <a:r>
              <a:rPr lang="el-GR" sz="3300"/>
              <a:t>Σε περίπτωση υπηρεσιών, οι υπηρεσίες που καθορίζονται στο τιμολόγιο/παραστατικό πληρωμής έχουν εκτελεστεί ικανοποιητικά</a:t>
            </a:r>
          </a:p>
          <a:p>
            <a:pPr algn="just"/>
            <a:r>
              <a:rPr lang="el-GR" sz="3300"/>
              <a:t>Σε περίπτωση αγαθών, τα υλικά έχουν παραληφθεί και καταχωρηθεί στα σχετικά Μητρώα</a:t>
            </a:r>
          </a:p>
          <a:p>
            <a:pPr algn="just"/>
            <a:r>
              <a:rPr lang="el-GR" sz="3400"/>
              <a:t>Σε περίπτωση έργων, οι όροι του συμβολαίου έχουν εκτελεστεί</a:t>
            </a:r>
          </a:p>
          <a:p>
            <a:pPr algn="just"/>
            <a:r>
              <a:rPr lang="el-GR" sz="3400"/>
              <a:t>Σε περίπτωση χορηγίας, η δαπάνη διενεργείται σύμφωνα με τις πρόνοιες της σχετικής νομοθεσίας ή Σύμβασης ή Σχεδίου από τις οποίες </a:t>
            </a:r>
            <a:r>
              <a:rPr lang="el-GR" sz="3400" err="1"/>
              <a:t>διέπεται</a:t>
            </a:r>
            <a:endParaRPr lang="el-GR" sz="3400"/>
          </a:p>
          <a:p>
            <a:pPr algn="just"/>
            <a:endParaRPr lang="el-GR" sz="3300"/>
          </a:p>
          <a:p>
            <a:pPr marL="0" indent="0">
              <a:buNone/>
            </a:pPr>
            <a:endParaRPr lang="en-US"/>
          </a:p>
        </p:txBody>
      </p:sp>
      <p:sp>
        <p:nvSpPr>
          <p:cNvPr id="4" name="Date Placeholder 3"/>
          <p:cNvSpPr>
            <a:spLocks noGrp="1"/>
          </p:cNvSpPr>
          <p:nvPr>
            <p:ph type="dt" sz="half" idx="10"/>
          </p:nvPr>
        </p:nvSpPr>
        <p:spPr/>
        <p:txBody>
          <a:bodyPr/>
          <a:lstStyle/>
          <a:p>
            <a:pPr>
              <a:defRPr/>
            </a:pPr>
            <a:fld id="{4F6DBA28-23BA-4697-AD5F-EEFEACC4052F}"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98</a:t>
            </a:fld>
            <a:endParaRPr lang="en-US"/>
          </a:p>
        </p:txBody>
      </p:sp>
    </p:spTree>
    <p:extLst>
      <p:ext uri="{BB962C8B-B14F-4D97-AF65-F5344CB8AC3E}">
        <p14:creationId xmlns:p14="http://schemas.microsoft.com/office/powerpoint/2010/main" val="17257403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l-GR"/>
          </a:p>
          <a:p>
            <a:pPr algn="just"/>
            <a:r>
              <a:rPr lang="el-GR" sz="3500"/>
              <a:t>Οι τιμές είναι σύμφωνες με το συμβόλαιο ή με την προσφορά, ανάλογα με την περίπτωση</a:t>
            </a:r>
          </a:p>
          <a:p>
            <a:pPr algn="just"/>
            <a:r>
              <a:rPr lang="el-GR" sz="3500"/>
              <a:t>Έχουν εξασφαλιστεί όλες οι απαραίτητες εγκρίσεις, εκεί όπου χρειάζεται  </a:t>
            </a:r>
          </a:p>
          <a:p>
            <a:pPr algn="just"/>
            <a:r>
              <a:rPr lang="el-GR" sz="3500"/>
              <a:t>Οι διαδικασίες που ακολουθήθηκαν για τη διενέργεια της δαπάνης είναι σύμφωνα με το νομοθετικό πλαίσιο για Δημόσιες Συμβάσεις (όπου εφαρμόζεται) – Υπενθυμίζεται ότι απαγορεύεται η ΚΑΤΑΤΜΗΣΗ για σκοπούς αποφυγής των ενδεδειγμένων διαδικασιών</a:t>
            </a:r>
          </a:p>
          <a:p>
            <a:endParaRPr lang="en-US"/>
          </a:p>
        </p:txBody>
      </p:sp>
      <p:sp>
        <p:nvSpPr>
          <p:cNvPr id="4" name="Date Placeholder 3"/>
          <p:cNvSpPr>
            <a:spLocks noGrp="1"/>
          </p:cNvSpPr>
          <p:nvPr>
            <p:ph type="dt" sz="half" idx="10"/>
          </p:nvPr>
        </p:nvSpPr>
        <p:spPr/>
        <p:txBody>
          <a:bodyPr/>
          <a:lstStyle/>
          <a:p>
            <a:pPr>
              <a:defRPr/>
            </a:pPr>
            <a:fld id="{F4B58A82-6CEF-4CA5-BC80-8FD749D58D41}" type="datetime1">
              <a:rPr lang="en-US" smtClean="0"/>
              <a:t>4/9/2024</a:t>
            </a:fld>
            <a:endParaRPr lang="en-US"/>
          </a:p>
        </p:txBody>
      </p:sp>
      <p:sp>
        <p:nvSpPr>
          <p:cNvPr id="6" name="Slide Number Placeholder 5"/>
          <p:cNvSpPr>
            <a:spLocks noGrp="1"/>
          </p:cNvSpPr>
          <p:nvPr>
            <p:ph type="sldNum" sz="quarter" idx="12"/>
          </p:nvPr>
        </p:nvSpPr>
        <p:spPr/>
        <p:txBody>
          <a:bodyPr/>
          <a:lstStyle/>
          <a:p>
            <a:pPr>
              <a:defRPr/>
            </a:pPr>
            <a:fld id="{D67012AE-8AF6-400A-895D-7B11A0C089D2}" type="slidenum">
              <a:rPr lang="en-US" smtClean="0"/>
              <a:pPr>
                <a:defRPr/>
              </a:pPr>
              <a:t>99</a:t>
            </a:fld>
            <a:endParaRPr lang="en-US"/>
          </a:p>
        </p:txBody>
      </p:sp>
      <p:sp>
        <p:nvSpPr>
          <p:cNvPr id="9" name="Title 1">
            <a:extLst>
              <a:ext uri="{FF2B5EF4-FFF2-40B4-BE49-F238E27FC236}">
                <a16:creationId xmlns:a16="http://schemas.microsoft.com/office/drawing/2014/main" id="{D8525ECF-7435-1B48-1DD4-A335396B96C5}"/>
              </a:ext>
            </a:extLst>
          </p:cNvPr>
          <p:cNvSpPr txBox="1">
            <a:spLocks/>
          </p:cNvSpPr>
          <p:nvPr/>
        </p:nvSpPr>
        <p:spPr bwMode="auto">
          <a:xfrm>
            <a:off x="455488" y="367105"/>
            <a:ext cx="699385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fontScale="90000" lnSpcReduction="20000"/>
          </a:bodyPr>
          <a:lstStyle>
            <a:lvl1pPr algn="l" rtl="0" eaLnBrk="1" fontAlgn="base" hangingPunct="1">
              <a:spcBef>
                <a:spcPct val="0"/>
              </a:spcBef>
              <a:spcAft>
                <a:spcPct val="0"/>
              </a:spcAft>
              <a:defRPr lang="en-US" sz="3200" kern="1200" baseline="0">
                <a:solidFill>
                  <a:srgbClr val="00347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l-GR" sz="2900" b="1">
                <a:effectLst>
                  <a:outerShdw blurRad="38100" dist="38100" dir="2700000" algn="tl">
                    <a:srgbClr val="000000">
                      <a:alpha val="43137"/>
                    </a:srgbClr>
                  </a:outerShdw>
                </a:effectLst>
              </a:rPr>
              <a:t/>
            </a:r>
            <a:br>
              <a:rPr lang="el-GR" sz="2900" b="1">
                <a:effectLst>
                  <a:outerShdw blurRad="38100" dist="38100" dir="2700000" algn="tl">
                    <a:srgbClr val="000000">
                      <a:alpha val="43137"/>
                    </a:srgbClr>
                  </a:outerShdw>
                </a:effectLst>
              </a:rPr>
            </a:br>
            <a:r>
              <a:rPr lang="el-GR" sz="2900" b="1">
                <a:effectLst>
                  <a:outerShdw blurRad="38100" dist="38100" dir="2700000" algn="tl">
                    <a:srgbClr val="000000">
                      <a:alpha val="43137"/>
                    </a:srgbClr>
                  </a:outerShdw>
                </a:effectLst>
              </a:rPr>
              <a:t>Διαδικασίες Ελέγχου από τη Διεύθυνση του Υπουργείου / Υφυπουργείου / Υπηρεσίας</a:t>
            </a:r>
            <a:endParaRPr lang="el-GR" sz="29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342681"/>
      </p:ext>
    </p:extLst>
  </p:cSld>
  <p:clrMapOvr>
    <a:masterClrMapping/>
  </p:clrMapOvr>
</p:sld>
</file>

<file path=ppt/theme/theme1.xml><?xml version="1.0" encoding="utf-8"?>
<a:theme xmlns:a="http://schemas.openxmlformats.org/drawingml/2006/main" name="Treasury blue_logo1">
  <a:themeElements>
    <a:clrScheme name="MoF">
      <a:dk1>
        <a:srgbClr val="2954A3"/>
      </a:dk1>
      <a:lt1>
        <a:srgbClr val="FFFFFF"/>
      </a:lt1>
      <a:dk2>
        <a:srgbClr val="142A51"/>
      </a:dk2>
      <a:lt2>
        <a:srgbClr val="BECBE3"/>
      </a:lt2>
      <a:accent1>
        <a:srgbClr val="A42954"/>
      </a:accent1>
      <a:accent2>
        <a:srgbClr val="54A329"/>
      </a:accent2>
      <a:accent3>
        <a:srgbClr val="A37829"/>
      </a:accent3>
      <a:accent4>
        <a:srgbClr val="D75F8A"/>
      </a:accent4>
      <a:accent5>
        <a:srgbClr val="91D969"/>
      </a:accent5>
      <a:accent6>
        <a:srgbClr val="DDB875"/>
      </a:accent6>
      <a:hlink>
        <a:srgbClr val="5F8AD7"/>
      </a:hlink>
      <a:folHlink>
        <a:srgbClr val="0046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Treasury blue_logo1</Template>
  <TotalTime>2398</TotalTime>
  <Words>8362</Words>
  <Application>Microsoft Office PowerPoint</Application>
  <PresentationFormat>On-screen Show (4:3)</PresentationFormat>
  <Paragraphs>986</Paragraphs>
  <Slides>132</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132</vt:i4>
      </vt:variant>
    </vt:vector>
  </HeadingPairs>
  <TitlesOfParts>
    <vt:vector size="139" baseType="lpstr">
      <vt:lpstr>Arial</vt:lpstr>
      <vt:lpstr>Calibri</vt:lpstr>
      <vt:lpstr>Comic Sans MS</vt:lpstr>
      <vt:lpstr>Tahoma</vt:lpstr>
      <vt:lpstr>Wingdings</vt:lpstr>
      <vt:lpstr>Treasury blue_logo1</vt:lpstr>
      <vt:lpstr>Custom Design</vt:lpstr>
      <vt:lpstr>   Εξέταση στις Δημοσιονομικές και Λογιστικές Οδηγίες</vt:lpstr>
      <vt:lpstr>Εξεταστέα Ύλη</vt:lpstr>
      <vt:lpstr>Εξεταστέα Ύλη (συνέχεια)</vt:lpstr>
      <vt:lpstr>Σύνταγμα της Κυπριακής Δημοκρατίας</vt:lpstr>
      <vt:lpstr>Σύνταγμα της Κυπριακής Δημοκρατίας</vt:lpstr>
      <vt:lpstr>Σύνταγμα της Κυπριακής Δημοκρατίας</vt:lpstr>
      <vt:lpstr>Σύνταγμα της Κυπριακής Δημοκρατίας</vt:lpstr>
      <vt:lpstr>Σύνταγμα (Μέρος XI – Δημοσιονομικές Διατάξεις) και περί Προϋπολογισμού Νόμος</vt:lpstr>
      <vt:lpstr>Σύνταγμα (Μέρος XI – Δημοσιονομικές Διατάξεις) και περί Προϋπολογισμού Νόμος</vt:lpstr>
      <vt:lpstr>Σύνταγμα (Μέρος XI – Δημοσιονομικές Διατάξεις) και περί Προϋπολογισμού Νόμος</vt:lpstr>
      <vt:lpstr>Σύνταγμα (Μέρος XI – Δημοσιονομικές Διατάξεις) και περί Προϋπολογισμού Νόμος</vt:lpstr>
      <vt:lpstr>Κρατικός Προϋπολογισμός</vt:lpstr>
      <vt:lpstr>Κρατικός Προϋπολογισμός</vt:lpstr>
      <vt:lpstr>Κρατικός Προϋπολογισμός – Κοινοβουλευτικός Έλεγχος</vt:lpstr>
      <vt:lpstr>Κρατικός Προϋπολογισμός – Κοινοβουλευτικός Έλεγχος</vt:lpstr>
      <vt:lpstr>Κρατικός Προϋπολογισμός</vt:lpstr>
      <vt:lpstr>Περί Προϋπολογισμού Νόμος</vt:lpstr>
      <vt:lpstr>Κρατικός Προϋπολογισμός</vt:lpstr>
      <vt:lpstr>Κρατικός Προϋπολογισμός</vt:lpstr>
      <vt:lpstr>Κρατικός Προϋπολογισμός</vt:lpstr>
      <vt:lpstr>Περί Λογιστικής και Δημοσιονομικής Διαχείρισης και Χρηματοοικονομικού Ελέγχου Νόμος</vt:lpstr>
      <vt:lpstr>Περί Λογιστικής και Δημοσιονομικής Διαχείρισης και Χρηματοοικονομικού Ελέγχου Νόμος</vt:lpstr>
      <vt:lpstr>Άρθρο 4: Αρμοδιότητες/ εξουσίες Γενικού Λογιστή της Δημοκρατίας</vt:lpstr>
      <vt:lpstr>Άρθρο 4: Αρμοδιότητες/ εξουσίες Γενικού Λογιστή της Δημοκρατίας</vt:lpstr>
      <vt:lpstr>Άρθρο 4: Αρμοδιότητες/ εξουσίες Γενικού Λογιστή της Δημοκρατίας</vt:lpstr>
      <vt:lpstr>Άρθρο 4: Αρμοδιότητες/ εξουσίες Γενικού Λογιστή της Δημοκρατίας</vt:lpstr>
      <vt:lpstr>Ελέγχων Λειτουργός</vt:lpstr>
      <vt:lpstr>Άρθρο 7: Ευθύνες των Ελεγχόντων Λειτουργών</vt:lpstr>
      <vt:lpstr>Άρθρο 7: Ευθύνες των Ελεγχόντων Λειτουργών</vt:lpstr>
      <vt:lpstr>Άρθρο 7: Ευθύνες των Ελεγχόντων Λειτουργών</vt:lpstr>
      <vt:lpstr>Άρθρο 7: Ευθύνες των Ελεγχόντων Λειτουργών</vt:lpstr>
      <vt:lpstr>Άρθρο 7: Ευθύνες των Ελεγχόντων Λειτουργών</vt:lpstr>
      <vt:lpstr>Άρθρο 8: Σύστημα Εσωτερικού Ελέγχου</vt:lpstr>
      <vt:lpstr>Άρθρο 8: Σύστημα Εσωτερικού Ελέγχου</vt:lpstr>
      <vt:lpstr>Άρθρο 8: Σύστημα Εσωτερικού Ελέγχου</vt:lpstr>
      <vt:lpstr>Άρθρο 9: Σύγκρουση συμφερόντων</vt:lpstr>
      <vt:lpstr>Άρθρο 10: Διαχωρισμός καθηκόντων</vt:lpstr>
      <vt:lpstr>Άρθρο 13: Συμψηφισμός εσόδων - εξόδων</vt:lpstr>
      <vt:lpstr>Άρθρο 13: Συμψηφισμός εσόδων - εξόδων</vt:lpstr>
      <vt:lpstr>Άρθρα 24 – 28: Χορηγίες και κατά χάριν δωρεές</vt:lpstr>
      <vt:lpstr>Άρθρα 24 – 28: Χορηγίες και κατά χάριν δωρεές</vt:lpstr>
      <vt:lpstr>Άρθρα 24 – 28: Χορηγίες και κατά χάριν δωρεές</vt:lpstr>
      <vt:lpstr>Άρθρα 24 – 28: Χορηγίες και κατά χάριν δωρεές</vt:lpstr>
      <vt:lpstr>Άρθρα 24 – 28: Χορηγίες και κατά χάριν δωρεές</vt:lpstr>
      <vt:lpstr>Άρθρα 24 – 28: Χορηγίες και κατά χάριν δωρεές</vt:lpstr>
      <vt:lpstr>Άρθρα 24 – 28: Χορηγίες και κατά χάριν δωρεές</vt:lpstr>
      <vt:lpstr>Άρθρα 32 – 33: Διαφάνεια</vt:lpstr>
      <vt:lpstr>Άλλες κύριες πρόνοιες Νομοθεσίας</vt:lpstr>
      <vt:lpstr>Άλλες κύριες πρόνοιες Νομοθεσίας</vt:lpstr>
      <vt:lpstr>Άλλες κύριες πρόνοιες Νομοθεσίας</vt:lpstr>
      <vt:lpstr>Άλλες κύριες πρόνοιες Νομοθεσίας</vt:lpstr>
      <vt:lpstr>   Νόμος που προνοεί περί της Δημοσιονομικής Ευθύνης και του Δημοσιονομικού Πλαισίου (Νόμος Ν.20 (Ι) / 2014)</vt:lpstr>
      <vt:lpstr>Νόμος Ομπρέλα</vt:lpstr>
      <vt:lpstr>Νόμος Ομπρέλα</vt:lpstr>
      <vt:lpstr>Γιατί ψηφίστηκε αυτός ο Νόμος</vt:lpstr>
      <vt:lpstr>Νόμος Ομπρέλα – Μέρος ΙΙ</vt:lpstr>
      <vt:lpstr>ΠΡΟΥΠΟΛΟΓΙΣΜΟΣ ΚΑΙ ΜΕΣΟΠΡΟΘΕΣΜΟ ΔΗΜΟΣΙΟΝΟΜΙΚΟ ΠΛΑΙΣΙΟ – ΜΕΡΟΣ V</vt:lpstr>
      <vt:lpstr>ΠΡΟΥΠΟΛΟΓΙΣΜΟΣ ΚΑΙ ΜΕΣΟΠΡΟΘΕΣΜΟ ΔΗΜΟΣΙΟΝΟΜΙΚΟ ΠΛΑΙΣΙΟ – ΜΕΡΟΣ V</vt:lpstr>
      <vt:lpstr>ΤΙ ΠΕΡΙΛΑΜΒΑΝΕΤΑΙ ΣΤΟ ΝΟΜΟΣΧΕΔΙΟ ΤΟΥ ΠΡΟΫΠΟΛΟΓΙΣΜΟΥ- ΜΕΡΟΣ V</vt:lpstr>
      <vt:lpstr>Διαχείριση δημοσιονομικών κινδύνων και κατάσταση των δημοσιονομικών κινδύνων</vt:lpstr>
      <vt:lpstr>Διαχείριση δημοσιονομικών κινδύνων και κατάσταση των δημοσιονομικών κινδύνων</vt:lpstr>
      <vt:lpstr>ΥΛΟΠΟΙΗΣΗ ΤΟΥ ΠΡΟΫΠΟΛΟΓΙΣΜΟΥ </vt:lpstr>
      <vt:lpstr>ΕΛΕΓΧΟΣ ΔΕΣΜΕΥΣΕΩΝ –ΜΕΡΟΣ VII</vt:lpstr>
      <vt:lpstr>ΤΕΛΙΚΟΣ ΑΠΟΛΟΓΙΣΜΟΣ ΚΑΙ ΔΗΜΟΣΙΟΝΟΜΙΚΗ ΕΚΘΕΣΗ – ΜΕΡΟΣ Χ</vt:lpstr>
      <vt:lpstr>ΑΠΟΛΟΓΙΣΜΟΣ – ΟΙΚΟΝΟΜΙΚΕΣ ΚΑΤΑΣΤΑΣΕΙΣ - ΜΕΡΟΣ Χ</vt:lpstr>
      <vt:lpstr>ΕΛΕΓΧΟΣ (CONTROL &amp; AUDIT) – ΜΕΡΟΣ Χ</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Δημοσιονομικές και Λογιστικές Οδηγίες</vt:lpstr>
      <vt:lpstr> Εγκύκλιος Γενικού Λογιστηρίου της Δημοκρατίας με αρ. 1 (Αντικατέστησε την Εγκύκλιο με αρ. 1730) </vt:lpstr>
      <vt:lpstr>Περιεχόμενα</vt:lpstr>
      <vt:lpstr>Εισαγωγή: Οργάνωση και Λειτουργία της ΔΥ Το μοντέλο των «Τριών Γραμμών Άμυνας» </vt:lpstr>
      <vt:lpstr>        Εισαγωγή: Το μοντέλο των «Τριών Γραμμών Άμυνας»</vt:lpstr>
      <vt:lpstr>Εισαγωγή: Το μοντέλο των «Τριών Γραμμών Άμυνας»</vt:lpstr>
      <vt:lpstr>Νομοθετικό Πλαίσιο</vt:lpstr>
      <vt:lpstr>Σύνταγμα Κυπριακής Δημοκρατίας </vt:lpstr>
      <vt:lpstr>Ο περί της Λογιστικής και Δημοσιονομικής Διαχείρισης και Χρηματοοικονομικού Ελέγχου της Δημοκρατίας Νόμος (Ν.38(Ι)/2014)</vt:lpstr>
      <vt:lpstr>Ο περί της Λογιστικής και Δημοσιονομικής Διαχείρισης και Χρηματοοικονομικού Ελέγχου της Δημοκρατίας Νόμος (Ν.38(Ι)/2014)</vt:lpstr>
      <vt:lpstr>Εγκύκλιος ΓΛτΔ με αρ. 1 -  Σκοπός της Εγκυκλίου </vt:lpstr>
      <vt:lpstr>Ν.38(Ι)/2014 Άρθρο 10 -  Διαχωρισμός καθηκόντων</vt:lpstr>
      <vt:lpstr> Διαχωρισμός καθηκόντων (συνέχεια)</vt:lpstr>
      <vt:lpstr>Εύρος Εφαρμογής</vt:lpstr>
      <vt:lpstr>Ελέγχοντας Λειτουργός</vt:lpstr>
      <vt:lpstr>Ελέγχοντας Λειτουργός (συνέχεια)</vt:lpstr>
      <vt:lpstr>Αρμόδιος Λειτουργός</vt:lpstr>
      <vt:lpstr>Αρμόδιος Λειτουργός (συνέχεια)</vt:lpstr>
      <vt:lpstr> Αρμόδιος Λειτουργός (συνέχεια)</vt:lpstr>
      <vt:lpstr>Διαδικασίες Ελέγχου από τη Διεύθυνση του Υπουργείου / Υφυπουργείου / Υπηρεσίας</vt:lpstr>
      <vt:lpstr> Διαδικασίες Ελέγχου από τη Διεύθυνση του Υπουργείου / Υφυπουργείου / Υπηρεσίας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Διαδικασίες Ελέγχου από το Λογιστήριο</vt:lpstr>
      <vt:lpstr>Διαδικασίες Ελέγχου από το Λογιστήριο</vt:lpstr>
      <vt:lpstr>Διαδικασίες Ελέγχου από το Λογιστήριο</vt:lpstr>
      <vt:lpstr>Διαδικασίες Ελέγχου από το Λογιστήριο</vt:lpstr>
      <vt:lpstr>Διαδικασίες Ελέγχου από το Λογιστήριο</vt:lpstr>
      <vt:lpstr>Διαδικασίες Ελέγχου από το Λογιστήριο</vt:lpstr>
      <vt:lpstr>Διαδικασίες Ελέγχου από το Λογιστήριο</vt:lpstr>
      <vt:lpstr>Διαδικασίες Ελέγχου από τη ΔΧΔ</vt:lpstr>
      <vt:lpstr>Διαδικασίες Ελέγχου από τη ΔΧΔ</vt:lpstr>
      <vt:lpstr>Διαδικασίες Ελέγχου από τη ΔΧΔ</vt:lpstr>
      <vt:lpstr>Άλλες κατηγορίες πληρωμών</vt:lpstr>
      <vt:lpstr>ΕΥΧΑΡΙΣΤΩ ΓΙΑ ΤΗΝ ΠΡΟΣΟΧΗ ΣΑΣ</vt:lpstr>
      <vt:lpstr> Εγκύκλιος Γενικού Λογιστηρίου της Δημοκρατίας με αρ. 2 (Αντικατέστησε την Εγκύκλιο με αρ. 1750) </vt:lpstr>
      <vt:lpstr>Δέσμευση - Ορισμός</vt:lpstr>
      <vt:lpstr>Λειτουργός Ελέγχου Δεσμεύσεων</vt:lpstr>
      <vt:lpstr>Διαδικασία: Υποβολή Αιτήματος</vt:lpstr>
      <vt:lpstr>Διαδικασία: Έγκρισης</vt:lpstr>
      <vt:lpstr>Αλλαγές Διαφοροποιήσεις Δεσμεύσεων</vt:lpstr>
      <vt:lpstr>Μητρώο Δεσμεύσεων</vt:lpstr>
      <vt:lpstr>Λογιστικές Διαδικασίες</vt:lpstr>
      <vt:lpstr>Λογιστικές Διαδικασίες (συνέχεια)</vt:lpstr>
      <vt:lpstr>Κατηγορίες δαπανών που ΕΞΑΙΡΟΥΝΤΑΙ από τις πρόνοιες της παρούσας Εγκυκλίου</vt:lpstr>
      <vt:lpstr>Κατηγορίες δαπανών που ΕΞΑΙΡΟΥΝΤΑΙ (συνέχεια)</vt:lpstr>
      <vt:lpstr>Άλλες περιπτώσεις</vt:lpstr>
      <vt:lpstr>Νομοθετικές Διατάξεις</vt:lpstr>
      <vt:lpstr>ΕΥΧΑΡΙΣΤΩ ΓΙΑ ΤΗΝ ΠΡΟΣΟΧΗ ΣΑΣ</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Grigoris Kyriakides</cp:lastModifiedBy>
  <cp:revision>115</cp:revision>
  <cp:lastPrinted>2019-04-10T08:57:06Z</cp:lastPrinted>
  <dcterms:created xsi:type="dcterms:W3CDTF">2015-11-12T13:39:55Z</dcterms:created>
  <dcterms:modified xsi:type="dcterms:W3CDTF">2024-04-09T11:12:36Z</dcterms:modified>
</cp:coreProperties>
</file>